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Relationship Id="rId4" Type="http://schemas.openxmlformats.org/officeDocument/2006/relationships/image" Target="../media/image41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Relationship Id="rId4" Type="http://schemas.openxmlformats.org/officeDocument/2006/relationships/image" Target="../media/image41.png"/><Relationship Id="rId5" Type="http://schemas.openxmlformats.org/officeDocument/2006/relationships/image" Target="../media/image1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Relationship Id="rId4" Type="http://schemas.openxmlformats.org/officeDocument/2006/relationships/image" Target="../media/image41.png"/><Relationship Id="rId5" Type="http://schemas.openxmlformats.org/officeDocument/2006/relationships/image" Target="../media/image1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Relationship Id="rId4" Type="http://schemas.openxmlformats.org/officeDocument/2006/relationships/image" Target="../media/image41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63060" y="2605016"/>
            <a:ext cx="4608275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b="1" sz="48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Go语言与区块链</a:t>
            </a:r>
          </a:p>
        </p:txBody>
      </p:sp>
      <p:sp>
        <p:nvSpPr>
          <p:cNvPr id="28" name="Shape 28"/>
          <p:cNvSpPr/>
          <p:nvPr/>
        </p:nvSpPr>
        <p:spPr>
          <a:xfrm>
            <a:off x="2102251" y="3553961"/>
            <a:ext cx="4929893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b="1" sz="3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黑马程序员：无崖子(刘丹冰)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3834129" y="1944370"/>
            <a:ext cx="1475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啥是区块链？</a:t>
            </a:r>
          </a:p>
        </p:txBody>
      </p:sp>
      <p:sp>
        <p:nvSpPr>
          <p:cNvPr id="89" name="Shape 89"/>
          <p:cNvSpPr/>
          <p:nvPr/>
        </p:nvSpPr>
        <p:spPr>
          <a:xfrm>
            <a:off x="1974850" y="3219767"/>
            <a:ext cx="1074946" cy="418466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中心化    </a:t>
            </a:r>
          </a:p>
        </p:txBody>
      </p:sp>
      <p:sp>
        <p:nvSpPr>
          <p:cNvPr id="90" name="Shape 90"/>
          <p:cNvSpPr/>
          <p:nvPr/>
        </p:nvSpPr>
        <p:spPr>
          <a:xfrm>
            <a:off x="5678170" y="3219767"/>
            <a:ext cx="1303546" cy="418466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去中心化    </a:t>
            </a:r>
          </a:p>
        </p:txBody>
      </p:sp>
      <p:sp>
        <p:nvSpPr>
          <p:cNvPr id="91" name="Shape 91"/>
          <p:cNvSpPr/>
          <p:nvPr/>
        </p:nvSpPr>
        <p:spPr>
          <a:xfrm>
            <a:off x="3719829" y="3224529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先了解两个词！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3838726" y="3774440"/>
            <a:ext cx="2188694" cy="812801"/>
          </a:xfrm>
          <a:prstGeom prst="wedgeEllipseCallout">
            <a:avLst>
              <a:gd name="adj1" fmla="val 40419"/>
              <a:gd name="adj2" fmla="val -61875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920" y="1325931"/>
            <a:ext cx="2329480" cy="2334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2129" y="1491707"/>
            <a:ext cx="3034951" cy="1751187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 rot="10800000">
            <a:off x="3584264" y="210822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7" name="Shape 97"/>
          <p:cNvSpPr/>
          <p:nvPr/>
        </p:nvSpPr>
        <p:spPr>
          <a:xfrm>
            <a:off x="3938594" y="2538750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追求</a:t>
            </a:r>
          </a:p>
        </p:txBody>
      </p:sp>
      <p:sp>
        <p:nvSpPr>
          <p:cNvPr id="98" name="Shape 98"/>
          <p:cNvSpPr/>
          <p:nvPr/>
        </p:nvSpPr>
        <p:spPr>
          <a:xfrm>
            <a:off x="1113790" y="3111490"/>
            <a:ext cx="1475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情窦初开的你</a:t>
            </a:r>
          </a:p>
        </p:txBody>
      </p:sp>
      <p:sp>
        <p:nvSpPr>
          <p:cNvPr id="99" name="Shape 99"/>
          <p:cNvSpPr/>
          <p:nvPr/>
        </p:nvSpPr>
        <p:spPr>
          <a:xfrm>
            <a:off x="6316034" y="3305809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追你的山治</a:t>
            </a:r>
          </a:p>
        </p:txBody>
      </p:sp>
      <p:sp>
        <p:nvSpPr>
          <p:cNvPr id="100" name="Shape 100"/>
          <p:cNvSpPr/>
          <p:nvPr/>
        </p:nvSpPr>
        <p:spPr>
          <a:xfrm>
            <a:off x="3961058" y="4013878"/>
            <a:ext cx="194410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“我爱你一生一世”</a:t>
            </a:r>
          </a:p>
        </p:txBody>
      </p:sp>
      <p:sp>
        <p:nvSpPr>
          <p:cNvPr id="101" name="Shape 101"/>
          <p:cNvSpPr/>
          <p:nvPr/>
        </p:nvSpPr>
        <p:spPr>
          <a:xfrm>
            <a:off x="2233905" y="4663440"/>
            <a:ext cx="2188694" cy="812801"/>
          </a:xfrm>
          <a:prstGeom prst="wedgeEllipseCallout">
            <a:avLst>
              <a:gd name="adj1" fmla="val -48152"/>
              <a:gd name="adj2" fmla="val -59321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真的吗？</a:t>
            </a:r>
          </a:p>
        </p:txBody>
      </p:sp>
      <p:sp>
        <p:nvSpPr>
          <p:cNvPr id="102" name="Shape 102"/>
          <p:cNvSpPr/>
          <p:nvPr/>
        </p:nvSpPr>
        <p:spPr>
          <a:xfrm>
            <a:off x="4036846" y="5591013"/>
            <a:ext cx="2188694" cy="812801"/>
          </a:xfrm>
          <a:prstGeom prst="wedgeEllipseCallout">
            <a:avLst>
              <a:gd name="adj1" fmla="val 43577"/>
              <a:gd name="adj2" fmla="val -61948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Shape 103"/>
          <p:cNvSpPr/>
          <p:nvPr/>
        </p:nvSpPr>
        <p:spPr>
          <a:xfrm>
            <a:off x="4310021" y="5792943"/>
            <a:ext cx="1475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当然是真的！</a:t>
            </a:r>
          </a:p>
        </p:txBody>
      </p:sp>
      <p:sp>
        <p:nvSpPr>
          <p:cNvPr id="104" name="Shape 104"/>
          <p:cNvSpPr/>
          <p:nvPr/>
        </p:nvSpPr>
        <p:spPr>
          <a:xfrm>
            <a:off x="4113529" y="633730"/>
            <a:ext cx="9169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pPr/>
            <a:r>
              <a:t>场景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920" y="524571"/>
            <a:ext cx="2329480" cy="23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 rot="10800000">
            <a:off x="3741582" y="140207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8" name="Shape 108"/>
          <p:cNvSpPr/>
          <p:nvPr/>
        </p:nvSpPr>
        <p:spPr>
          <a:xfrm>
            <a:off x="4095912" y="1832610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拒绝</a:t>
            </a:r>
          </a:p>
        </p:txBody>
      </p:sp>
      <p:sp>
        <p:nvSpPr>
          <p:cNvPr id="109" name="Shape 109"/>
          <p:cNvSpPr/>
          <p:nvPr/>
        </p:nvSpPr>
        <p:spPr>
          <a:xfrm>
            <a:off x="1113790" y="2482850"/>
            <a:ext cx="1475741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情窦初开的你</a:t>
            </a:r>
          </a:p>
        </p:txBody>
      </p:sp>
      <p:sp>
        <p:nvSpPr>
          <p:cNvPr id="110" name="Shape 110"/>
          <p:cNvSpPr/>
          <p:nvPr/>
        </p:nvSpPr>
        <p:spPr>
          <a:xfrm>
            <a:off x="6163634" y="2482850"/>
            <a:ext cx="1247141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无情的山治</a:t>
            </a:r>
          </a:p>
        </p:txBody>
      </p:sp>
      <p:pic>
        <p:nvPicPr>
          <p:cNvPr id="1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6415" y="1155676"/>
            <a:ext cx="2301579" cy="129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4118126" y="3108730"/>
            <a:ext cx="2188694" cy="812801"/>
          </a:xfrm>
          <a:prstGeom prst="wedgeEllipseCallout">
            <a:avLst>
              <a:gd name="adj1" fmla="val 67150"/>
              <a:gd name="adj2" fmla="val -71206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4391301" y="3310660"/>
            <a:ext cx="136702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我们分手吧~</a:t>
            </a:r>
          </a:p>
        </p:txBody>
      </p:sp>
      <p:sp>
        <p:nvSpPr>
          <p:cNvPr id="114" name="Shape 114"/>
          <p:cNvSpPr/>
          <p:nvPr/>
        </p:nvSpPr>
        <p:spPr>
          <a:xfrm>
            <a:off x="1857985" y="4168025"/>
            <a:ext cx="3443001" cy="812801"/>
          </a:xfrm>
          <a:prstGeom prst="wedgeEllipseCallout">
            <a:avLst>
              <a:gd name="adj1" fmla="val -42595"/>
              <a:gd name="adj2" fmla="val -85464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你不是说爱我一生一世吗？</a:t>
            </a:r>
          </a:p>
        </p:txBody>
      </p:sp>
      <p:sp>
        <p:nvSpPr>
          <p:cNvPr id="115" name="Shape 115"/>
          <p:cNvSpPr/>
          <p:nvPr/>
        </p:nvSpPr>
        <p:spPr>
          <a:xfrm>
            <a:off x="4250206" y="5180011"/>
            <a:ext cx="2188694" cy="812801"/>
          </a:xfrm>
          <a:prstGeom prst="wedgeEllipseCallout">
            <a:avLst>
              <a:gd name="adj1" fmla="val 51726"/>
              <a:gd name="adj2" fmla="val -74453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4523382" y="5381941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谁听到了！</a:t>
            </a:r>
          </a:p>
        </p:txBody>
      </p:sp>
      <p:sp>
        <p:nvSpPr>
          <p:cNvPr id="117" name="Shape 117"/>
          <p:cNvSpPr/>
          <p:nvPr/>
        </p:nvSpPr>
        <p:spPr>
          <a:xfrm>
            <a:off x="7259319" y="5753020"/>
            <a:ext cx="1569562" cy="56650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信息不公正！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250895" y="715009"/>
            <a:ext cx="664221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“中心化” 解决 “信息公正”</a:t>
            </a:r>
          </a:p>
        </p:txBody>
      </p:sp>
      <p:pic>
        <p:nvPicPr>
          <p:cNvPr id="1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800" y="3613210"/>
            <a:ext cx="2329480" cy="2334139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1215390" y="5443189"/>
            <a:ext cx="1475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情窦初开的你</a:t>
            </a:r>
          </a:p>
        </p:txBody>
      </p:sp>
      <p:sp>
        <p:nvSpPr>
          <p:cNvPr id="122" name="Shape 122"/>
          <p:cNvSpPr/>
          <p:nvPr/>
        </p:nvSpPr>
        <p:spPr>
          <a:xfrm>
            <a:off x="6356674" y="5459729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无情的山治</a:t>
            </a:r>
          </a:p>
        </p:txBody>
      </p:sp>
      <p:pic>
        <p:nvPicPr>
          <p:cNvPr id="1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9455" y="4132556"/>
            <a:ext cx="2301579" cy="129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4177029" y="3224529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证明人</a:t>
            </a:r>
          </a:p>
        </p:txBody>
      </p:sp>
      <p:pic>
        <p:nvPicPr>
          <p:cNvPr id="12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98625" y="1674211"/>
            <a:ext cx="1746750" cy="146995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 rot="10800000">
            <a:off x="3314022" y="4145279"/>
            <a:ext cx="217717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7" name="Shape 127"/>
          <p:cNvSpPr/>
          <p:nvPr/>
        </p:nvSpPr>
        <p:spPr>
          <a:xfrm>
            <a:off x="3550437" y="4575809"/>
            <a:ext cx="194410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“我爱你一生一世”</a:t>
            </a:r>
          </a:p>
        </p:txBody>
      </p:sp>
      <p:sp>
        <p:nvSpPr>
          <p:cNvPr id="128" name="Shape 128"/>
          <p:cNvSpPr/>
          <p:nvPr/>
        </p:nvSpPr>
        <p:spPr>
          <a:xfrm flipH="1" flipV="1">
            <a:off x="5298440" y="2804160"/>
            <a:ext cx="1368902" cy="8681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29" name="Shape 129"/>
          <p:cNvSpPr/>
          <p:nvPr/>
        </p:nvSpPr>
        <p:spPr>
          <a:xfrm>
            <a:off x="5739917" y="2802889"/>
            <a:ext cx="194410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“我爱你一生一世”</a:t>
            </a:r>
          </a:p>
        </p:txBody>
      </p:sp>
      <p:sp>
        <p:nvSpPr>
          <p:cNvPr id="130" name="Shape 130"/>
          <p:cNvSpPr/>
          <p:nvPr/>
        </p:nvSpPr>
        <p:spPr>
          <a:xfrm flipV="1">
            <a:off x="2485628" y="2797038"/>
            <a:ext cx="1359932" cy="88289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31" name="Shape 131"/>
          <p:cNvSpPr/>
          <p:nvPr/>
        </p:nvSpPr>
        <p:spPr>
          <a:xfrm>
            <a:off x="1284757" y="2696209"/>
            <a:ext cx="217270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“我愿意和你在一起”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2132125" y="3180079"/>
            <a:ext cx="4879750" cy="4978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“中心化” 解决 “信息公正” 并不安全。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971495" y="715009"/>
            <a:ext cx="720101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400"/>
            </a:pPr>
            <a:r>
              <a:t>“</a:t>
            </a:r>
            <a:r>
              <a:rPr>
                <a:solidFill>
                  <a:srgbClr val="FF2600"/>
                </a:solidFill>
              </a:rPr>
              <a:t>去</a:t>
            </a:r>
            <a:r>
              <a:t>中心化” 解决 “信息公正”</a:t>
            </a:r>
          </a:p>
        </p:txBody>
      </p:sp>
      <p:pic>
        <p:nvPicPr>
          <p:cNvPr id="1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383" y="1489770"/>
            <a:ext cx="2329480" cy="233413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1482553" y="3336289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情场老油条</a:t>
            </a:r>
          </a:p>
        </p:txBody>
      </p:sp>
      <p:sp>
        <p:nvSpPr>
          <p:cNvPr id="138" name="Shape 138"/>
          <p:cNvSpPr/>
          <p:nvPr/>
        </p:nvSpPr>
        <p:spPr>
          <a:xfrm>
            <a:off x="6428257" y="3336289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无情的山治</a:t>
            </a:r>
          </a:p>
        </p:txBody>
      </p:sp>
      <p:pic>
        <p:nvPicPr>
          <p:cNvPr id="13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1039" y="2009116"/>
            <a:ext cx="2301578" cy="129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 rot="10800000">
            <a:off x="3385605" y="2021839"/>
            <a:ext cx="217717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41" name="Shape 141"/>
          <p:cNvSpPr/>
          <p:nvPr/>
        </p:nvSpPr>
        <p:spPr>
          <a:xfrm>
            <a:off x="3622020" y="2452369"/>
            <a:ext cx="194410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“我爱你一生一世”</a:t>
            </a:r>
          </a:p>
        </p:txBody>
      </p:sp>
      <p:pic>
        <p:nvPicPr>
          <p:cNvPr id="1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6913" y="4218940"/>
            <a:ext cx="1150161" cy="87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42477" y="4222962"/>
            <a:ext cx="1373073" cy="1029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64490" y="4228089"/>
            <a:ext cx="1428122" cy="1019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41553" y="4194642"/>
            <a:ext cx="1735534" cy="108644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2301636" y="3802539"/>
            <a:ext cx="1" cy="4089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47" name="Shape 147"/>
          <p:cNvSpPr/>
          <p:nvPr/>
        </p:nvSpPr>
        <p:spPr>
          <a:xfrm>
            <a:off x="2550557" y="3802538"/>
            <a:ext cx="944404" cy="41994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48" name="Shape 148"/>
          <p:cNvSpPr/>
          <p:nvPr/>
        </p:nvSpPr>
        <p:spPr>
          <a:xfrm>
            <a:off x="3012837" y="3731434"/>
            <a:ext cx="1941511" cy="36171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49" name="Shape 149"/>
          <p:cNvSpPr/>
          <p:nvPr/>
        </p:nvSpPr>
        <p:spPr>
          <a:xfrm>
            <a:off x="3200797" y="3580470"/>
            <a:ext cx="3343392" cy="51625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5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36937" y="5245776"/>
            <a:ext cx="2629803" cy="108644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5977890" y="5730499"/>
            <a:ext cx="2390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所有人都是你的证人！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1852725" y="3180079"/>
            <a:ext cx="5633775" cy="4978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“去中心化” 解决了“信息公正” 的安全问题。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3491229" y="826769"/>
            <a:ext cx="2161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实际应用场合，银行</a:t>
            </a:r>
          </a:p>
        </p:txBody>
      </p:sp>
      <p:pic>
        <p:nvPicPr>
          <p:cNvPr id="15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410" y="4076700"/>
            <a:ext cx="1739901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6300" y="4083050"/>
            <a:ext cx="1651000" cy="1638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 flipV="1">
            <a:off x="1904999" y="2764699"/>
            <a:ext cx="1116422" cy="111642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59" name="Shape 159"/>
          <p:cNvSpPr/>
          <p:nvPr/>
        </p:nvSpPr>
        <p:spPr>
          <a:xfrm>
            <a:off x="805817" y="3224529"/>
            <a:ext cx="269620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小One向小露转账100元。</a:t>
            </a:r>
          </a:p>
        </p:txBody>
      </p:sp>
      <p:pic>
        <p:nvPicPr>
          <p:cNvPr id="16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1229" y="1422624"/>
            <a:ext cx="2161541" cy="205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5897205" y="2701012"/>
            <a:ext cx="813526" cy="11954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62" name="Shape 162"/>
          <p:cNvSpPr/>
          <p:nvPr/>
        </p:nvSpPr>
        <p:spPr>
          <a:xfrm>
            <a:off x="5433697" y="3122929"/>
            <a:ext cx="269620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小One向小露转账100元。</a:t>
            </a:r>
          </a:p>
        </p:txBody>
      </p:sp>
      <p:sp>
        <p:nvSpPr>
          <p:cNvPr id="163" name="Shape 163"/>
          <p:cNvSpPr/>
          <p:nvPr/>
        </p:nvSpPr>
        <p:spPr>
          <a:xfrm>
            <a:off x="3834129" y="3224529"/>
            <a:ext cx="1475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中心化的银行</a:t>
            </a:r>
          </a:p>
        </p:txBody>
      </p:sp>
      <p:sp>
        <p:nvSpPr>
          <p:cNvPr id="164" name="Shape 164"/>
          <p:cNvSpPr/>
          <p:nvPr/>
        </p:nvSpPr>
        <p:spPr>
          <a:xfrm>
            <a:off x="2348229" y="5914299"/>
            <a:ext cx="4472941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一旦银行倒闭，所有的交易公正信息将消失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250" y="4127500"/>
            <a:ext cx="1739900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4579" y="4133850"/>
            <a:ext cx="1651001" cy="163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1117600"/>
            <a:ext cx="1651000" cy="157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20129" y="1079500"/>
            <a:ext cx="1739901" cy="1651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3159762" y="4657089"/>
            <a:ext cx="269620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小One向小露转账100元。</a:t>
            </a:r>
          </a:p>
        </p:txBody>
      </p:sp>
      <p:sp>
        <p:nvSpPr>
          <p:cNvPr id="171" name="Shape 171"/>
          <p:cNvSpPr/>
          <p:nvPr/>
        </p:nvSpPr>
        <p:spPr>
          <a:xfrm>
            <a:off x="3256279" y="5181600"/>
            <a:ext cx="2503172" cy="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2" name="Shape 172"/>
          <p:cNvSpPr/>
          <p:nvPr/>
        </p:nvSpPr>
        <p:spPr>
          <a:xfrm flipV="1">
            <a:off x="1976516" y="2795161"/>
            <a:ext cx="1" cy="12676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3" name="Shape 173"/>
          <p:cNvSpPr/>
          <p:nvPr/>
        </p:nvSpPr>
        <p:spPr>
          <a:xfrm flipV="1">
            <a:off x="3048396" y="2787611"/>
            <a:ext cx="2924284" cy="127522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74" name="Shape 174"/>
          <p:cNvSpPr/>
          <p:nvPr/>
        </p:nvSpPr>
        <p:spPr>
          <a:xfrm>
            <a:off x="3803650" y="3107689"/>
            <a:ext cx="56134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告知</a:t>
            </a:r>
          </a:p>
        </p:txBody>
      </p:sp>
      <p:sp>
        <p:nvSpPr>
          <p:cNvPr id="175" name="Shape 175"/>
          <p:cNvSpPr/>
          <p:nvPr/>
        </p:nvSpPr>
        <p:spPr>
          <a:xfrm>
            <a:off x="1177289" y="3107689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告知</a:t>
            </a:r>
          </a:p>
        </p:txBody>
      </p:sp>
      <p:sp>
        <p:nvSpPr>
          <p:cNvPr id="176" name="Shape 176"/>
          <p:cNvSpPr/>
          <p:nvPr/>
        </p:nvSpPr>
        <p:spPr>
          <a:xfrm>
            <a:off x="1764030" y="5934619"/>
            <a:ext cx="5615941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除非所有人都同一时刻死亡，否则公正信息永远存在。</a:t>
            </a:r>
          </a:p>
        </p:txBody>
      </p:sp>
      <p:sp>
        <p:nvSpPr>
          <p:cNvPr id="177" name="Shape 177"/>
          <p:cNvSpPr/>
          <p:nvPr/>
        </p:nvSpPr>
        <p:spPr>
          <a:xfrm>
            <a:off x="3262629" y="826769"/>
            <a:ext cx="2618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实际应用场合，去中心化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328929" y="2989579"/>
            <a:ext cx="84861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去中心化，又和区块链有啥关系？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2211605" y="2319020"/>
            <a:ext cx="472079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“Go语言与区块链”</a:t>
            </a:r>
          </a:p>
        </p:txBody>
      </p:sp>
      <p:sp>
        <p:nvSpPr>
          <p:cNvPr id="31" name="Shape 31"/>
          <p:cNvSpPr/>
          <p:nvPr/>
        </p:nvSpPr>
        <p:spPr>
          <a:xfrm>
            <a:off x="2038270" y="4509770"/>
            <a:ext cx="506746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pPr/>
            <a:r>
              <a:t>啥是Go语言？啥是区块链？</a:t>
            </a:r>
          </a:p>
        </p:txBody>
      </p:sp>
      <p:sp>
        <p:nvSpPr>
          <p:cNvPr id="32" name="Shape 32"/>
          <p:cNvSpPr/>
          <p:nvPr/>
        </p:nvSpPr>
        <p:spPr>
          <a:xfrm>
            <a:off x="4291329" y="1192530"/>
            <a:ext cx="815341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新学科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645159" y="772159"/>
            <a:ext cx="7853682" cy="277368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143" y="991930"/>
            <a:ext cx="2329480" cy="233413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1340313" y="2838449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情场老油条</a:t>
            </a:r>
          </a:p>
        </p:txBody>
      </p:sp>
      <p:sp>
        <p:nvSpPr>
          <p:cNvPr id="184" name="Shape 184"/>
          <p:cNvSpPr/>
          <p:nvPr/>
        </p:nvSpPr>
        <p:spPr>
          <a:xfrm>
            <a:off x="6286017" y="2838449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无情的山治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8798" y="1511276"/>
            <a:ext cx="2301579" cy="129544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 rot="10800000">
            <a:off x="3243365" y="1524000"/>
            <a:ext cx="217717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87" name="Shape 187"/>
          <p:cNvSpPr/>
          <p:nvPr/>
        </p:nvSpPr>
        <p:spPr>
          <a:xfrm>
            <a:off x="3479780" y="1954529"/>
            <a:ext cx="194410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“我爱你一生一世”</a:t>
            </a:r>
          </a:p>
        </p:txBody>
      </p:sp>
      <p:sp>
        <p:nvSpPr>
          <p:cNvPr id="188" name="Shape 188"/>
          <p:cNvSpPr/>
          <p:nvPr/>
        </p:nvSpPr>
        <p:spPr>
          <a:xfrm>
            <a:off x="3230665" y="2869564"/>
            <a:ext cx="238377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2018年3月8日 下午5点</a:t>
            </a:r>
          </a:p>
        </p:txBody>
      </p:sp>
      <p:sp>
        <p:nvSpPr>
          <p:cNvPr id="189" name="Shape 189"/>
          <p:cNvSpPr/>
          <p:nvPr/>
        </p:nvSpPr>
        <p:spPr>
          <a:xfrm>
            <a:off x="3803630" y="839469"/>
            <a:ext cx="10566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一个区块</a:t>
            </a:r>
          </a:p>
        </p:txBody>
      </p:sp>
      <p:sp>
        <p:nvSpPr>
          <p:cNvPr id="190" name="Shape 190"/>
          <p:cNvSpPr/>
          <p:nvPr/>
        </p:nvSpPr>
        <p:spPr>
          <a:xfrm rot="19440000">
            <a:off x="521970" y="1101090"/>
            <a:ext cx="1501140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信息得到公正</a:t>
            </a:r>
          </a:p>
        </p:txBody>
      </p:sp>
      <p:sp>
        <p:nvSpPr>
          <p:cNvPr id="191" name="Shape 191"/>
          <p:cNvSpPr/>
          <p:nvPr/>
        </p:nvSpPr>
        <p:spPr>
          <a:xfrm>
            <a:off x="578738" y="3672840"/>
            <a:ext cx="7853682" cy="27736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2" name="Shape 192"/>
          <p:cNvSpPr/>
          <p:nvPr/>
        </p:nvSpPr>
        <p:spPr>
          <a:xfrm>
            <a:off x="6562496" y="5739129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路飞</a:t>
            </a:r>
          </a:p>
        </p:txBody>
      </p:sp>
      <p:sp>
        <p:nvSpPr>
          <p:cNvPr id="193" name="Shape 193"/>
          <p:cNvSpPr/>
          <p:nvPr/>
        </p:nvSpPr>
        <p:spPr>
          <a:xfrm rot="10800000">
            <a:off x="2598221" y="4424679"/>
            <a:ext cx="329030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4" name="Shape 194"/>
          <p:cNvSpPr/>
          <p:nvPr/>
        </p:nvSpPr>
        <p:spPr>
          <a:xfrm>
            <a:off x="2607678" y="4855209"/>
            <a:ext cx="331570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“你要打赢我，我就不当海贼王”</a:t>
            </a:r>
          </a:p>
        </p:txBody>
      </p:sp>
      <p:sp>
        <p:nvSpPr>
          <p:cNvPr id="195" name="Shape 195"/>
          <p:cNvSpPr/>
          <p:nvPr/>
        </p:nvSpPr>
        <p:spPr>
          <a:xfrm>
            <a:off x="3164244" y="5739129"/>
            <a:ext cx="250365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2018年3月10日 上午8点</a:t>
            </a:r>
          </a:p>
        </p:txBody>
      </p:sp>
      <p:sp>
        <p:nvSpPr>
          <p:cNvPr id="196" name="Shape 196"/>
          <p:cNvSpPr/>
          <p:nvPr/>
        </p:nvSpPr>
        <p:spPr>
          <a:xfrm>
            <a:off x="3737209" y="3727450"/>
            <a:ext cx="1056641" cy="447040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一个区块</a:t>
            </a:r>
          </a:p>
        </p:txBody>
      </p:sp>
      <p:pic>
        <p:nvPicPr>
          <p:cNvPr id="19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37536" y="4268647"/>
            <a:ext cx="1944103" cy="138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9305" y="3876059"/>
            <a:ext cx="1480517" cy="1972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 rot="19440000">
            <a:off x="455548" y="4001769"/>
            <a:ext cx="1501141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信息得到公正</a:t>
            </a:r>
          </a:p>
        </p:txBody>
      </p:sp>
      <p:sp>
        <p:nvSpPr>
          <p:cNvPr id="200" name="Shape 200"/>
          <p:cNvSpPr/>
          <p:nvPr/>
        </p:nvSpPr>
        <p:spPr>
          <a:xfrm>
            <a:off x="1408893" y="5739129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黑胡子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577192" y="792480"/>
            <a:ext cx="7583516" cy="2810630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1031239" y="1639570"/>
            <a:ext cx="1270001" cy="127000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区块</a:t>
            </a:r>
          </a:p>
          <a:p>
            <a:pPr/>
            <a:r>
              <a:t>公正事件1</a:t>
            </a:r>
          </a:p>
        </p:txBody>
      </p:sp>
      <p:sp>
        <p:nvSpPr>
          <p:cNvPr id="204" name="Shape 204"/>
          <p:cNvSpPr/>
          <p:nvPr/>
        </p:nvSpPr>
        <p:spPr>
          <a:xfrm>
            <a:off x="3823970" y="3133089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时间轴</a:t>
            </a:r>
          </a:p>
        </p:txBody>
      </p:sp>
      <p:sp>
        <p:nvSpPr>
          <p:cNvPr id="205" name="Shape 205"/>
          <p:cNvSpPr/>
          <p:nvPr/>
        </p:nvSpPr>
        <p:spPr>
          <a:xfrm>
            <a:off x="1031239" y="3119120"/>
            <a:ext cx="689864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06" name="Shape 206"/>
          <p:cNvSpPr/>
          <p:nvPr/>
        </p:nvSpPr>
        <p:spPr>
          <a:xfrm>
            <a:off x="2438400" y="1639570"/>
            <a:ext cx="1270000" cy="127000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区块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公正事件2</a:t>
            </a:r>
          </a:p>
        </p:txBody>
      </p:sp>
      <p:sp>
        <p:nvSpPr>
          <p:cNvPr id="207" name="Shape 207"/>
          <p:cNvSpPr/>
          <p:nvPr/>
        </p:nvSpPr>
        <p:spPr>
          <a:xfrm>
            <a:off x="3845560" y="1639570"/>
            <a:ext cx="1270001" cy="1270001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区块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公正事件3</a:t>
            </a:r>
          </a:p>
        </p:txBody>
      </p:sp>
      <p:sp>
        <p:nvSpPr>
          <p:cNvPr id="208" name="Shape 208"/>
          <p:cNvSpPr/>
          <p:nvPr/>
        </p:nvSpPr>
        <p:spPr>
          <a:xfrm>
            <a:off x="5236845" y="1639570"/>
            <a:ext cx="1270001" cy="1270001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区块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公正事件4</a:t>
            </a:r>
          </a:p>
        </p:txBody>
      </p:sp>
      <p:sp>
        <p:nvSpPr>
          <p:cNvPr id="209" name="Shape 209"/>
          <p:cNvSpPr/>
          <p:nvPr/>
        </p:nvSpPr>
        <p:spPr>
          <a:xfrm>
            <a:off x="7102991" y="2641004"/>
            <a:ext cx="1132122" cy="2998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2" h="21600" fill="norm" stroke="1" extrusionOk="0">
                <a:moveTo>
                  <a:pt x="0" y="0"/>
                </a:moveTo>
                <a:cubicBezTo>
                  <a:pt x="6025" y="3391"/>
                  <a:pt x="4281" y="1433"/>
                  <a:pt x="18074" y="10174"/>
                </a:cubicBezTo>
                <a:cubicBezTo>
                  <a:pt x="21600" y="12819"/>
                  <a:pt x="21071" y="16035"/>
                  <a:pt x="16709" y="18472"/>
                </a:cubicBezTo>
                <a:cubicBezTo>
                  <a:pt x="13684" y="20162"/>
                  <a:pt x="9077" y="21290"/>
                  <a:pt x="3938" y="21600"/>
                </a:cubicBezTo>
              </a:path>
            </a:pathLst>
          </a:custGeom>
          <a:ln w="25400">
            <a:solidFill>
              <a:schemeClr val="accent1"/>
            </a:solidFill>
            <a:tailEnd type="stealth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10" name="Shape 210"/>
          <p:cNvSpPr/>
          <p:nvPr/>
        </p:nvSpPr>
        <p:spPr>
          <a:xfrm>
            <a:off x="6346190" y="543940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pic>
        <p:nvPicPr>
          <p:cNvPr id="2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122" y="3829796"/>
            <a:ext cx="866141" cy="867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3644" y="4021162"/>
            <a:ext cx="86193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2262" y="4066539"/>
            <a:ext cx="683297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27302" y="3853863"/>
            <a:ext cx="683296" cy="91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2970" y="4663334"/>
            <a:ext cx="618446" cy="586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05621" y="4567411"/>
            <a:ext cx="789941" cy="74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66216" y="4581967"/>
            <a:ext cx="755390" cy="749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965378" y="4630877"/>
            <a:ext cx="683297" cy="65176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 flipV="1">
            <a:off x="1249042" y="3280290"/>
            <a:ext cx="609466" cy="60946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20" name="Shape 220"/>
          <p:cNvSpPr/>
          <p:nvPr/>
        </p:nvSpPr>
        <p:spPr>
          <a:xfrm flipH="1" flipV="1">
            <a:off x="1955178" y="3274741"/>
            <a:ext cx="236579" cy="5734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21" name="Shape 221"/>
          <p:cNvSpPr/>
          <p:nvPr/>
        </p:nvSpPr>
        <p:spPr>
          <a:xfrm flipH="1" flipV="1">
            <a:off x="2092117" y="3286575"/>
            <a:ext cx="1146718" cy="66248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22" name="Shape 222"/>
          <p:cNvSpPr/>
          <p:nvPr/>
        </p:nvSpPr>
        <p:spPr>
          <a:xfrm flipH="1" flipV="1">
            <a:off x="2145866" y="3230929"/>
            <a:ext cx="2027950" cy="6728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23" name="Shape 223"/>
          <p:cNvSpPr/>
          <p:nvPr/>
        </p:nvSpPr>
        <p:spPr>
          <a:xfrm>
            <a:off x="1497330" y="5754370"/>
            <a:ext cx="360201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每个人都拥有所有被公正的区块，</a:t>
            </a:r>
          </a:p>
          <a:p>
            <a:pPr/>
            <a:r>
              <a:t>所以每个人手里都有一个区块链。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922" y="1503156"/>
            <a:ext cx="866141" cy="867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4604" y="1694522"/>
            <a:ext cx="86193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1142" y="1694522"/>
            <a:ext cx="683297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00421" y="1481846"/>
            <a:ext cx="683297" cy="91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7770" y="4648777"/>
            <a:ext cx="618446" cy="586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80600" y="4567411"/>
            <a:ext cx="789941" cy="74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35096" y="4567411"/>
            <a:ext cx="755389" cy="74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00421" y="4529277"/>
            <a:ext cx="683297" cy="65176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1102972" y="2503170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34" name="Shape 234"/>
          <p:cNvSpPr/>
          <p:nvPr/>
        </p:nvSpPr>
        <p:spPr>
          <a:xfrm>
            <a:off x="3161550" y="2503170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35" name="Shape 235"/>
          <p:cNvSpPr/>
          <p:nvPr/>
        </p:nvSpPr>
        <p:spPr>
          <a:xfrm>
            <a:off x="5398770" y="2503170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36" name="Shape 236"/>
          <p:cNvSpPr/>
          <p:nvPr/>
        </p:nvSpPr>
        <p:spPr>
          <a:xfrm>
            <a:off x="7328050" y="2503170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37" name="Shape 237"/>
          <p:cNvSpPr/>
          <p:nvPr/>
        </p:nvSpPr>
        <p:spPr>
          <a:xfrm>
            <a:off x="7328050" y="548512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38" name="Shape 238"/>
          <p:cNvSpPr/>
          <p:nvPr/>
        </p:nvSpPr>
        <p:spPr>
          <a:xfrm>
            <a:off x="5398770" y="548512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39" name="Shape 239"/>
          <p:cNvSpPr/>
          <p:nvPr/>
        </p:nvSpPr>
        <p:spPr>
          <a:xfrm>
            <a:off x="3161550" y="548512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40" name="Shape 240"/>
          <p:cNvSpPr/>
          <p:nvPr/>
        </p:nvSpPr>
        <p:spPr>
          <a:xfrm>
            <a:off x="1102972" y="548512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41" name="Shape 241"/>
          <p:cNvSpPr/>
          <p:nvPr/>
        </p:nvSpPr>
        <p:spPr>
          <a:xfrm>
            <a:off x="3021330" y="3551165"/>
            <a:ext cx="3101341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每个人的区块链都是一致的！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922" y="1503156"/>
            <a:ext cx="866141" cy="867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4604" y="1694522"/>
            <a:ext cx="861933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1142" y="1694522"/>
            <a:ext cx="683297" cy="48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00421" y="1481846"/>
            <a:ext cx="683297" cy="91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7770" y="4648777"/>
            <a:ext cx="618446" cy="586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80600" y="4567411"/>
            <a:ext cx="789941" cy="74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35096" y="4567411"/>
            <a:ext cx="755389" cy="74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00421" y="4529277"/>
            <a:ext cx="683297" cy="65176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1102972" y="2503170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52" name="Shape 252"/>
          <p:cNvSpPr/>
          <p:nvPr/>
        </p:nvSpPr>
        <p:spPr>
          <a:xfrm>
            <a:off x="3161550" y="2503170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53" name="Shape 253"/>
          <p:cNvSpPr/>
          <p:nvPr/>
        </p:nvSpPr>
        <p:spPr>
          <a:xfrm>
            <a:off x="5398770" y="2503170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54" name="Shape 254"/>
          <p:cNvSpPr/>
          <p:nvPr/>
        </p:nvSpPr>
        <p:spPr>
          <a:xfrm>
            <a:off x="7328050" y="2503170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55" name="Shape 255"/>
          <p:cNvSpPr/>
          <p:nvPr/>
        </p:nvSpPr>
        <p:spPr>
          <a:xfrm>
            <a:off x="7328050" y="548512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56" name="Shape 256"/>
          <p:cNvSpPr/>
          <p:nvPr/>
        </p:nvSpPr>
        <p:spPr>
          <a:xfrm>
            <a:off x="5398770" y="548512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57" name="Shape 257"/>
          <p:cNvSpPr/>
          <p:nvPr/>
        </p:nvSpPr>
        <p:spPr>
          <a:xfrm>
            <a:off x="3161550" y="548512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58" name="Shape 258"/>
          <p:cNvSpPr/>
          <p:nvPr/>
        </p:nvSpPr>
        <p:spPr>
          <a:xfrm>
            <a:off x="1102972" y="548512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59" name="Shape 259"/>
          <p:cNvSpPr/>
          <p:nvPr/>
        </p:nvSpPr>
        <p:spPr>
          <a:xfrm>
            <a:off x="3075282" y="655565"/>
            <a:ext cx="3839826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区块:小One在某日向小露借1000元。</a:t>
            </a:r>
          </a:p>
        </p:txBody>
      </p:sp>
      <p:sp>
        <p:nvSpPr>
          <p:cNvPr id="260" name="Shape 260"/>
          <p:cNvSpPr/>
          <p:nvPr/>
        </p:nvSpPr>
        <p:spPr>
          <a:xfrm>
            <a:off x="1111250" y="2980689"/>
            <a:ext cx="332740" cy="2565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区块</a:t>
            </a:r>
          </a:p>
        </p:txBody>
      </p:sp>
      <p:sp>
        <p:nvSpPr>
          <p:cNvPr id="261" name="Shape 261"/>
          <p:cNvSpPr/>
          <p:nvPr/>
        </p:nvSpPr>
        <p:spPr>
          <a:xfrm>
            <a:off x="3128010" y="2980689"/>
            <a:ext cx="332741" cy="2565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区块</a:t>
            </a:r>
          </a:p>
        </p:txBody>
      </p:sp>
      <p:sp>
        <p:nvSpPr>
          <p:cNvPr id="262" name="Shape 262"/>
          <p:cNvSpPr/>
          <p:nvPr/>
        </p:nvSpPr>
        <p:spPr>
          <a:xfrm>
            <a:off x="5403850" y="2980689"/>
            <a:ext cx="332740" cy="2565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区块</a:t>
            </a:r>
          </a:p>
        </p:txBody>
      </p:sp>
      <p:sp>
        <p:nvSpPr>
          <p:cNvPr id="263" name="Shape 263"/>
          <p:cNvSpPr/>
          <p:nvPr/>
        </p:nvSpPr>
        <p:spPr>
          <a:xfrm>
            <a:off x="7303769" y="2980689"/>
            <a:ext cx="332741" cy="2565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区块</a:t>
            </a:r>
          </a:p>
        </p:txBody>
      </p:sp>
      <p:sp>
        <p:nvSpPr>
          <p:cNvPr id="264" name="Shape 264"/>
          <p:cNvSpPr/>
          <p:nvPr/>
        </p:nvSpPr>
        <p:spPr>
          <a:xfrm>
            <a:off x="1111250" y="5982970"/>
            <a:ext cx="332740" cy="2565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区块</a:t>
            </a:r>
          </a:p>
        </p:txBody>
      </p:sp>
      <p:sp>
        <p:nvSpPr>
          <p:cNvPr id="265" name="Shape 265"/>
          <p:cNvSpPr/>
          <p:nvPr/>
        </p:nvSpPr>
        <p:spPr>
          <a:xfrm>
            <a:off x="3128010" y="5982970"/>
            <a:ext cx="332741" cy="2565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区块</a:t>
            </a:r>
          </a:p>
        </p:txBody>
      </p:sp>
      <p:sp>
        <p:nvSpPr>
          <p:cNvPr id="266" name="Shape 266"/>
          <p:cNvSpPr/>
          <p:nvPr/>
        </p:nvSpPr>
        <p:spPr>
          <a:xfrm>
            <a:off x="5403850" y="5982970"/>
            <a:ext cx="332740" cy="2565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区块</a:t>
            </a:r>
          </a:p>
        </p:txBody>
      </p:sp>
      <p:sp>
        <p:nvSpPr>
          <p:cNvPr id="267" name="Shape 267"/>
          <p:cNvSpPr/>
          <p:nvPr/>
        </p:nvSpPr>
        <p:spPr>
          <a:xfrm>
            <a:off x="7303769" y="5982970"/>
            <a:ext cx="332741" cy="2565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区块</a:t>
            </a:r>
          </a:p>
        </p:txBody>
      </p:sp>
      <p:sp>
        <p:nvSpPr>
          <p:cNvPr id="268" name="Shape 268"/>
          <p:cNvSpPr/>
          <p:nvPr/>
        </p:nvSpPr>
        <p:spPr>
          <a:xfrm flipV="1">
            <a:off x="980440" y="5890350"/>
            <a:ext cx="441780" cy="44178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69" name="Shape 269"/>
          <p:cNvSpPr/>
          <p:nvPr/>
        </p:nvSpPr>
        <p:spPr>
          <a:xfrm flipH="1" flipV="1">
            <a:off x="980440" y="5890350"/>
            <a:ext cx="441780" cy="44178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70" name="Shape 270"/>
          <p:cNvSpPr/>
          <p:nvPr/>
        </p:nvSpPr>
        <p:spPr>
          <a:xfrm>
            <a:off x="2348229" y="3618401"/>
            <a:ext cx="4754537" cy="735966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无法在同一时刻篡改所有人手里的区块信息，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信息得到了永远的公正。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2564130" y="703579"/>
            <a:ext cx="40157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区块链应用领域</a:t>
            </a:r>
          </a:p>
        </p:txBody>
      </p:sp>
      <p:sp>
        <p:nvSpPr>
          <p:cNvPr id="273" name="Shape 273"/>
          <p:cNvSpPr/>
          <p:nvPr/>
        </p:nvSpPr>
        <p:spPr>
          <a:xfrm>
            <a:off x="633730" y="1620519"/>
            <a:ext cx="8333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>
                <a:solidFill>
                  <a:srgbClr val="FF2600"/>
                </a:solidFill>
              </a:rPr>
              <a:t>金融领域</a:t>
            </a:r>
            <a:r>
              <a:t>：所有人的财产证明，将不只有银行说了算，你的个人价值将永远保值！</a:t>
            </a:r>
          </a:p>
        </p:txBody>
      </p:sp>
      <p:sp>
        <p:nvSpPr>
          <p:cNvPr id="274" name="Shape 274"/>
          <p:cNvSpPr/>
          <p:nvPr/>
        </p:nvSpPr>
        <p:spPr>
          <a:xfrm>
            <a:off x="613409" y="2280919"/>
            <a:ext cx="6733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>
                <a:solidFill>
                  <a:srgbClr val="FF2600"/>
                </a:solidFill>
              </a:rPr>
              <a:t>司法领域</a:t>
            </a:r>
            <a:r>
              <a:t>：每个人的不良记录将永远不能被销毁，树正公民良德！</a:t>
            </a:r>
          </a:p>
        </p:txBody>
      </p:sp>
      <p:sp>
        <p:nvSpPr>
          <p:cNvPr id="275" name="Shape 275"/>
          <p:cNvSpPr/>
          <p:nvPr/>
        </p:nvSpPr>
        <p:spPr>
          <a:xfrm>
            <a:off x="613409" y="2941319"/>
            <a:ext cx="832023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>
                <a:solidFill>
                  <a:srgbClr val="FF2600"/>
                </a:solidFill>
              </a:rPr>
              <a:t>社交领域</a:t>
            </a:r>
            <a:r>
              <a:t>：比如：恋爱表白区块链应用app。男生如何证明到底有多爱她，只要你</a:t>
            </a:r>
          </a:p>
          <a:p>
            <a:pPr/>
            <a:r>
              <a:t>                 敢把你的誓言，放在表白App里。</a:t>
            </a:r>
          </a:p>
        </p:txBody>
      </p:sp>
      <p:sp>
        <p:nvSpPr>
          <p:cNvPr id="276" name="Shape 276"/>
          <p:cNvSpPr/>
          <p:nvPr/>
        </p:nvSpPr>
        <p:spPr>
          <a:xfrm>
            <a:off x="613409" y="3759200"/>
            <a:ext cx="8486551" cy="72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>
                <a:solidFill>
                  <a:srgbClr val="FF2600"/>
                </a:solidFill>
              </a:rPr>
              <a:t>行政领域</a:t>
            </a:r>
            <a:r>
              <a:t>：比如:我们每个人的纳税。但是税到底花在什么地方，花多钱并不知道，</a:t>
            </a:r>
          </a:p>
          <a:p>
            <a:pPr/>
            <a:r>
              <a:t>                 让国家税透明化，每笔交易记录去中心化，有助于彻底解决腐败。</a:t>
            </a:r>
          </a:p>
        </p:txBody>
      </p:sp>
      <p:sp>
        <p:nvSpPr>
          <p:cNvPr id="277" name="Shape 277"/>
          <p:cNvSpPr/>
          <p:nvPr/>
        </p:nvSpPr>
        <p:spPr>
          <a:xfrm>
            <a:off x="613409" y="4579620"/>
            <a:ext cx="820180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>
                <a:solidFill>
                  <a:srgbClr val="FF2600"/>
                </a:solidFill>
              </a:rPr>
              <a:t>人事领域</a:t>
            </a:r>
            <a:r>
              <a:t>：市场大量存在假学历，假履历。如果国家会出来去中心化的每人</a:t>
            </a:r>
          </a:p>
          <a:p>
            <a:pPr/>
            <a:r>
              <a:t>                 的履历区块链系统，那么每人的教育经历将永远无法造假，人才市场</a:t>
            </a:r>
          </a:p>
          <a:p>
            <a:pPr lvl="3"/>
            <a:r>
              <a:t>将更加公正。</a:t>
            </a:r>
          </a:p>
        </p:txBody>
      </p:sp>
      <p:sp>
        <p:nvSpPr>
          <p:cNvPr id="278" name="Shape 278"/>
          <p:cNvSpPr/>
          <p:nvPr/>
        </p:nvSpPr>
        <p:spPr>
          <a:xfrm>
            <a:off x="638809" y="5715000"/>
            <a:ext cx="8344904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rPr>
                <a:solidFill>
                  <a:srgbClr val="FF2600"/>
                </a:solidFill>
              </a:rPr>
              <a:t>商业领域：</a:t>
            </a:r>
            <a:r>
              <a:t>双11商品限时秒杀！所有的秒杀记录在区块链里，防止内部员工内定。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1562014" y="1818957"/>
            <a:ext cx="6019972" cy="558166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区块链技术可以 净化 复杂不可信的世界！</a:t>
            </a:r>
          </a:p>
        </p:txBody>
      </p:sp>
      <p:sp>
        <p:nvSpPr>
          <p:cNvPr id="281" name="Shape 281"/>
          <p:cNvSpPr/>
          <p:nvPr/>
        </p:nvSpPr>
        <p:spPr>
          <a:xfrm>
            <a:off x="564475" y="3931920"/>
            <a:ext cx="8462090" cy="1270001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4400"/>
            </a:lvl1pPr>
          </a:lstStyle>
          <a:p>
            <a:pPr/>
            <a:r>
              <a:t>彻底解决人与人之前的信任问题！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3961129" y="867410"/>
            <a:ext cx="12217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畅想</a:t>
            </a:r>
          </a:p>
        </p:txBody>
      </p:sp>
      <p:sp>
        <p:nvSpPr>
          <p:cNvPr id="284" name="Shape 284"/>
          <p:cNvSpPr/>
          <p:nvPr/>
        </p:nvSpPr>
        <p:spPr>
          <a:xfrm>
            <a:off x="3021330" y="2105660"/>
            <a:ext cx="3101341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借钱，不再担心不还的问题！</a:t>
            </a:r>
          </a:p>
        </p:txBody>
      </p:sp>
      <p:sp>
        <p:nvSpPr>
          <p:cNvPr id="285" name="Shape 285"/>
          <p:cNvSpPr/>
          <p:nvPr/>
        </p:nvSpPr>
        <p:spPr>
          <a:xfrm>
            <a:off x="3011170" y="3125469"/>
            <a:ext cx="2668003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世界，将不会再有“骗子”</a:t>
            </a:r>
          </a:p>
        </p:txBody>
      </p:sp>
      <p:sp>
        <p:nvSpPr>
          <p:cNvPr id="286" name="Shape 286"/>
          <p:cNvSpPr/>
          <p:nvPr/>
        </p:nvSpPr>
        <p:spPr>
          <a:xfrm>
            <a:off x="3016250" y="4150042"/>
            <a:ext cx="4685665" cy="418466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与陌生人建立社交，再无时间成本和脑力成本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3519170" y="1802130"/>
            <a:ext cx="23393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未来趋势</a:t>
            </a:r>
          </a:p>
        </p:txBody>
      </p:sp>
      <p:sp>
        <p:nvSpPr>
          <p:cNvPr id="289" name="Shape 289"/>
          <p:cNvSpPr/>
          <p:nvPr/>
        </p:nvSpPr>
        <p:spPr>
          <a:xfrm>
            <a:off x="2902584" y="3606800"/>
            <a:ext cx="1043941" cy="43434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人工智能</a:t>
            </a:r>
          </a:p>
        </p:txBody>
      </p:sp>
      <p:sp>
        <p:nvSpPr>
          <p:cNvPr id="290" name="Shape 290"/>
          <p:cNvSpPr/>
          <p:nvPr/>
        </p:nvSpPr>
        <p:spPr>
          <a:xfrm>
            <a:off x="5437504" y="3600450"/>
            <a:ext cx="828041" cy="447040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291" name="Shape 291"/>
          <p:cNvSpPr/>
          <p:nvPr/>
        </p:nvSpPr>
        <p:spPr>
          <a:xfrm>
            <a:off x="4576829" y="3644900"/>
            <a:ext cx="224022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185" y="948552"/>
            <a:ext cx="8249990" cy="5586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6644" y="2914504"/>
            <a:ext cx="671927" cy="59129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295"/>
          <p:cNvSpPr/>
          <p:nvPr/>
        </p:nvSpPr>
        <p:spPr>
          <a:xfrm>
            <a:off x="2348229" y="735330"/>
            <a:ext cx="4472941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任务需求，统计全世界迪奥香水的市场价值</a:t>
            </a:r>
          </a:p>
        </p:txBody>
      </p:sp>
      <p:sp>
        <p:nvSpPr>
          <p:cNvPr id="296" name="Shape 296"/>
          <p:cNvSpPr/>
          <p:nvPr/>
        </p:nvSpPr>
        <p:spPr>
          <a:xfrm>
            <a:off x="6254287" y="3518336"/>
            <a:ext cx="10566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大中华区</a:t>
            </a:r>
          </a:p>
        </p:txBody>
      </p:sp>
      <p:pic>
        <p:nvPicPr>
          <p:cNvPr id="29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2203" y="4402944"/>
            <a:ext cx="671928" cy="59129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2479847" y="495680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南美区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2243" y="2162664"/>
            <a:ext cx="671928" cy="591297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/>
        </p:nvSpPr>
        <p:spPr>
          <a:xfrm>
            <a:off x="1644187" y="274700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北美区</a:t>
            </a:r>
          </a:p>
        </p:txBody>
      </p:sp>
      <p:pic>
        <p:nvPicPr>
          <p:cNvPr id="3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0844" y="3671424"/>
            <a:ext cx="671927" cy="591297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4412787" y="427608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非洲区</a:t>
            </a:r>
          </a:p>
        </p:txBody>
      </p:sp>
      <p:pic>
        <p:nvPicPr>
          <p:cNvPr id="3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7764" y="1979784"/>
            <a:ext cx="671927" cy="59129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5169707" y="2496184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欧洲区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185" y="948552"/>
            <a:ext cx="8249990" cy="5586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6644" y="2914504"/>
            <a:ext cx="671927" cy="591297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2348229" y="735330"/>
            <a:ext cx="4472941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任务需求，统计全世界迪奥香水的市场价值</a:t>
            </a:r>
          </a:p>
        </p:txBody>
      </p:sp>
      <p:sp>
        <p:nvSpPr>
          <p:cNvPr id="309" name="Shape 309"/>
          <p:cNvSpPr/>
          <p:nvPr/>
        </p:nvSpPr>
        <p:spPr>
          <a:xfrm>
            <a:off x="6254287" y="3518336"/>
            <a:ext cx="10566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大中华区</a:t>
            </a:r>
          </a:p>
        </p:txBody>
      </p:sp>
      <p:pic>
        <p:nvPicPr>
          <p:cNvPr id="3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2203" y="4402944"/>
            <a:ext cx="671928" cy="591297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/>
        </p:nvSpPr>
        <p:spPr>
          <a:xfrm>
            <a:off x="2479847" y="495680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南美区</a:t>
            </a:r>
          </a:p>
        </p:txBody>
      </p:sp>
      <p:pic>
        <p:nvPicPr>
          <p:cNvPr id="3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2243" y="2162664"/>
            <a:ext cx="671928" cy="591297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1644187" y="274700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北美区</a:t>
            </a:r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0844" y="3671424"/>
            <a:ext cx="671927" cy="591297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4412787" y="4276089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非洲区</a:t>
            </a:r>
          </a:p>
        </p:txBody>
      </p:sp>
      <p:pic>
        <p:nvPicPr>
          <p:cNvPr id="31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7764" y="1979784"/>
            <a:ext cx="671927" cy="591297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5169707" y="2496184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欧洲区</a:t>
            </a:r>
          </a:p>
        </p:txBody>
      </p:sp>
      <p:sp>
        <p:nvSpPr>
          <p:cNvPr id="318" name="Shape 318"/>
          <p:cNvSpPr/>
          <p:nvPr/>
        </p:nvSpPr>
        <p:spPr>
          <a:xfrm flipV="1">
            <a:off x="5363040" y="3856324"/>
            <a:ext cx="866141" cy="221496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9" name="Shape 319"/>
          <p:cNvSpPr/>
          <p:nvPr/>
        </p:nvSpPr>
        <p:spPr>
          <a:xfrm flipV="1">
            <a:off x="4667080" y="2571333"/>
            <a:ext cx="502604" cy="968415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0" name="Shape 320"/>
          <p:cNvSpPr/>
          <p:nvPr/>
        </p:nvSpPr>
        <p:spPr>
          <a:xfrm flipH="1" flipV="1">
            <a:off x="6036537" y="2255935"/>
            <a:ext cx="776527" cy="485141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1" name="Shape 321"/>
          <p:cNvSpPr/>
          <p:nvPr/>
        </p:nvSpPr>
        <p:spPr>
          <a:xfrm flipH="1" flipV="1">
            <a:off x="2250761" y="3323134"/>
            <a:ext cx="671927" cy="1044654"/>
          </a:xfrm>
          <a:prstGeom prst="line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22" name="Shape 322"/>
          <p:cNvSpPr/>
          <p:nvPr/>
        </p:nvSpPr>
        <p:spPr>
          <a:xfrm>
            <a:off x="2059477" y="3734255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不信任</a:t>
            </a:r>
          </a:p>
        </p:txBody>
      </p:sp>
      <p:sp>
        <p:nvSpPr>
          <p:cNvPr id="323" name="Shape 323"/>
          <p:cNvSpPr/>
          <p:nvPr/>
        </p:nvSpPr>
        <p:spPr>
          <a:xfrm>
            <a:off x="5188757" y="3117704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不信任</a:t>
            </a:r>
          </a:p>
        </p:txBody>
      </p:sp>
      <p:sp>
        <p:nvSpPr>
          <p:cNvPr id="324" name="Shape 324"/>
          <p:cNvSpPr/>
          <p:nvPr/>
        </p:nvSpPr>
        <p:spPr>
          <a:xfrm>
            <a:off x="2123112" y="5733904"/>
            <a:ext cx="5590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数据理论不透明，会存在假数据，导致整体数据无意义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3723640" y="27940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5" name="Shape 35"/>
          <p:cNvSpPr/>
          <p:nvPr/>
        </p:nvSpPr>
        <p:spPr>
          <a:xfrm>
            <a:off x="4133646" y="775969"/>
            <a:ext cx="876708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Go语言</a:t>
            </a:r>
          </a:p>
        </p:txBody>
      </p:sp>
      <p:pic>
        <p:nvPicPr>
          <p:cNvPr id="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525" y="2277818"/>
            <a:ext cx="1972636" cy="2686612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024918" y="5591809"/>
            <a:ext cx="183984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I’m </a:t>
            </a:r>
            <a:r>
              <a:rPr>
                <a:solidFill>
                  <a:srgbClr val="FF2600"/>
                </a:solidFill>
              </a:rPr>
              <a:t>Golang</a:t>
            </a:r>
            <a:r>
              <a:t>(够浪)</a:t>
            </a:r>
          </a:p>
        </p:txBody>
      </p:sp>
      <p:pic>
        <p:nvPicPr>
          <p:cNvPr id="3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8948" y="2970122"/>
            <a:ext cx="3124812" cy="1302005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1258206" y="3416654"/>
            <a:ext cx="97456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      地鼠</a:t>
            </a:r>
          </a:p>
        </p:txBody>
      </p:sp>
      <p:sp>
        <p:nvSpPr>
          <p:cNvPr id="40" name="Shape 40"/>
          <p:cNvSpPr/>
          <p:nvPr/>
        </p:nvSpPr>
        <p:spPr>
          <a:xfrm>
            <a:off x="3963670" y="3224529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亲儿子</a:t>
            </a:r>
          </a:p>
        </p:txBody>
      </p:sp>
      <p:sp>
        <p:nvSpPr>
          <p:cNvPr id="41" name="Shape 41"/>
          <p:cNvSpPr/>
          <p:nvPr/>
        </p:nvSpPr>
        <p:spPr>
          <a:xfrm>
            <a:off x="1500139" y="3881120"/>
            <a:ext cx="889408" cy="4597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吉祥物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3402329" y="542290"/>
            <a:ext cx="23393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未来趋势</a:t>
            </a:r>
          </a:p>
        </p:txBody>
      </p:sp>
      <p:sp>
        <p:nvSpPr>
          <p:cNvPr id="327" name="Shape 327"/>
          <p:cNvSpPr/>
          <p:nvPr/>
        </p:nvSpPr>
        <p:spPr>
          <a:xfrm>
            <a:off x="3234689" y="1402080"/>
            <a:ext cx="1043941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人工智能</a:t>
            </a:r>
          </a:p>
        </p:txBody>
      </p:sp>
      <p:sp>
        <p:nvSpPr>
          <p:cNvPr id="328" name="Shape 328"/>
          <p:cNvSpPr/>
          <p:nvPr/>
        </p:nvSpPr>
        <p:spPr>
          <a:xfrm>
            <a:off x="5068570" y="1395730"/>
            <a:ext cx="828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pic>
        <p:nvPicPr>
          <p:cNvPr id="3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9150" y="4235519"/>
            <a:ext cx="2576001" cy="2266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3910" y="4235519"/>
            <a:ext cx="2576001" cy="2266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3999" y="2000919"/>
            <a:ext cx="2576002" cy="2266882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/>
        </p:nvSpPr>
        <p:spPr>
          <a:xfrm flipV="1">
            <a:off x="3063239" y="3914139"/>
            <a:ext cx="485141" cy="48514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3" name="Shape 333"/>
          <p:cNvSpPr/>
          <p:nvPr/>
        </p:nvSpPr>
        <p:spPr>
          <a:xfrm>
            <a:off x="3696970" y="5806439"/>
            <a:ext cx="1472846" cy="1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4" name="Shape 334"/>
          <p:cNvSpPr/>
          <p:nvPr/>
        </p:nvSpPr>
        <p:spPr>
          <a:xfrm>
            <a:off x="5398770" y="3860799"/>
            <a:ext cx="591821" cy="591822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5" name="Shape 335"/>
          <p:cNvSpPr/>
          <p:nvPr/>
        </p:nvSpPr>
        <p:spPr>
          <a:xfrm>
            <a:off x="4558414" y="1440180"/>
            <a:ext cx="22402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336" name="Shape 336"/>
          <p:cNvSpPr/>
          <p:nvPr/>
        </p:nvSpPr>
        <p:spPr>
          <a:xfrm>
            <a:off x="4062729" y="4626609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机器信任</a:t>
            </a:r>
          </a:p>
        </p:txBody>
      </p:sp>
      <p:sp>
        <p:nvSpPr>
          <p:cNvPr id="337" name="Shape 337"/>
          <p:cNvSpPr/>
          <p:nvPr/>
        </p:nvSpPr>
        <p:spPr>
          <a:xfrm>
            <a:off x="573405" y="3219767"/>
            <a:ext cx="2171066" cy="418466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人工智能解放生产力</a:t>
            </a:r>
          </a:p>
        </p:txBody>
      </p:sp>
      <p:sp>
        <p:nvSpPr>
          <p:cNvPr id="338" name="Shape 338"/>
          <p:cNvSpPr/>
          <p:nvPr/>
        </p:nvSpPr>
        <p:spPr>
          <a:xfrm>
            <a:off x="6562090" y="3219767"/>
            <a:ext cx="2171066" cy="418466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区块链解决生产关系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2564130" y="765810"/>
            <a:ext cx="40157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真正的智能时代</a:t>
            </a:r>
          </a:p>
        </p:txBody>
      </p:sp>
      <p:sp>
        <p:nvSpPr>
          <p:cNvPr id="341" name="Shape 341"/>
          <p:cNvSpPr/>
          <p:nvPr/>
        </p:nvSpPr>
        <p:spPr>
          <a:xfrm>
            <a:off x="1596535" y="1971039"/>
            <a:ext cx="1336636" cy="1270001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人工智能</a:t>
            </a:r>
          </a:p>
        </p:txBody>
      </p:sp>
      <p:sp>
        <p:nvSpPr>
          <p:cNvPr id="342" name="Shape 342"/>
          <p:cNvSpPr/>
          <p:nvPr/>
        </p:nvSpPr>
        <p:spPr>
          <a:xfrm>
            <a:off x="1721147" y="4403090"/>
            <a:ext cx="1087411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深度学习</a:t>
            </a:r>
          </a:p>
          <a:p>
            <a:pPr/>
            <a:r>
              <a:t>机器学习</a:t>
            </a:r>
          </a:p>
          <a:p>
            <a:pPr/>
            <a:r>
              <a:t>数据挖掘</a:t>
            </a:r>
          </a:p>
          <a:p>
            <a:pPr/>
            <a:r>
              <a:t>神经网络</a:t>
            </a:r>
          </a:p>
          <a:p>
            <a:pPr/>
            <a:r>
              <a:t>…</a:t>
            </a:r>
          </a:p>
        </p:txBody>
      </p:sp>
      <p:sp>
        <p:nvSpPr>
          <p:cNvPr id="343" name="Shape 343"/>
          <p:cNvSpPr/>
          <p:nvPr/>
        </p:nvSpPr>
        <p:spPr>
          <a:xfrm>
            <a:off x="902579" y="3572192"/>
            <a:ext cx="2724548" cy="740887"/>
          </a:xfrm>
          <a:prstGeom prst="roundRect">
            <a:avLst>
              <a:gd name="adj" fmla="val 24256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单一机器智慧和生产力</a:t>
            </a:r>
          </a:p>
        </p:txBody>
      </p:sp>
      <p:sp>
        <p:nvSpPr>
          <p:cNvPr id="344" name="Shape 344"/>
          <p:cNvSpPr/>
          <p:nvPr/>
        </p:nvSpPr>
        <p:spPr>
          <a:xfrm>
            <a:off x="6214255" y="1914921"/>
            <a:ext cx="1336636" cy="127000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345" name="Shape 345"/>
          <p:cNvSpPr/>
          <p:nvPr/>
        </p:nvSpPr>
        <p:spPr>
          <a:xfrm>
            <a:off x="6338867" y="4346971"/>
            <a:ext cx="1208409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去中心化</a:t>
            </a:r>
          </a:p>
          <a:p>
            <a:pPr/>
            <a:r>
              <a:t>智能合约</a:t>
            </a:r>
          </a:p>
          <a:p>
            <a:pPr/>
            <a:r>
              <a:t>共识机制</a:t>
            </a:r>
          </a:p>
          <a:p>
            <a:pPr/>
            <a:r>
              <a:t>token通证</a:t>
            </a:r>
          </a:p>
          <a:p>
            <a:pPr/>
            <a:r>
              <a:t>…</a:t>
            </a:r>
          </a:p>
        </p:txBody>
      </p:sp>
      <p:sp>
        <p:nvSpPr>
          <p:cNvPr id="346" name="Shape 346"/>
          <p:cNvSpPr/>
          <p:nvPr/>
        </p:nvSpPr>
        <p:spPr>
          <a:xfrm>
            <a:off x="5520299" y="3516074"/>
            <a:ext cx="2845545" cy="740887"/>
          </a:xfrm>
          <a:prstGeom prst="roundRect">
            <a:avLst>
              <a:gd name="adj" fmla="val 24256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集体机器智慧和价值关系</a:t>
            </a:r>
          </a:p>
        </p:txBody>
      </p:sp>
      <p:sp>
        <p:nvSpPr>
          <p:cNvPr id="347" name="Shape 347"/>
          <p:cNvSpPr/>
          <p:nvPr/>
        </p:nvSpPr>
        <p:spPr>
          <a:xfrm>
            <a:off x="3378577" y="1707018"/>
            <a:ext cx="2386847" cy="1798044"/>
          </a:xfrm>
          <a:prstGeom prst="leftRightArrow">
            <a:avLst>
              <a:gd name="adj1" fmla="val 69245"/>
              <a:gd name="adj2" fmla="val 3259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相辅相成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1107648" y="2989579"/>
            <a:ext cx="6928704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Go语言与区块链有何关系？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339" y="1468711"/>
            <a:ext cx="6881322" cy="4616706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352"/>
          <p:cNvSpPr/>
          <p:nvPr/>
        </p:nvSpPr>
        <p:spPr>
          <a:xfrm>
            <a:off x="2564130" y="597746"/>
            <a:ext cx="40157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区块链岗位现状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642" y="2086574"/>
            <a:ext cx="8464716" cy="3217793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2564130" y="597746"/>
            <a:ext cx="40157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区块链岗位现状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59" y="1098339"/>
            <a:ext cx="8993889" cy="5480652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Shape 358"/>
          <p:cNvSpPr/>
          <p:nvPr/>
        </p:nvSpPr>
        <p:spPr>
          <a:xfrm>
            <a:off x="1700133" y="612563"/>
            <a:ext cx="574373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pPr/>
            <a:r>
              <a:t>必懂三大语言：Go、C++、Java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770" y="583824"/>
            <a:ext cx="6026869" cy="5929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7434" y="514202"/>
            <a:ext cx="4826572" cy="6026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74" y="1566535"/>
            <a:ext cx="8157310" cy="4631912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900377" y="604096"/>
            <a:ext cx="7487504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Go语言又与区块链有何关系？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1763116" y="2282330"/>
            <a:ext cx="474304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sz="30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一、</a:t>
            </a:r>
            <a:r>
              <a:rPr>
                <a:solidFill>
                  <a:srgbClr val="FF2600"/>
                </a:solidFill>
              </a:rPr>
              <a:t>90%</a:t>
            </a:r>
            <a:r>
              <a:t>岗位—</a:t>
            </a:r>
            <a:r>
              <a:rPr>
                <a:solidFill>
                  <a:srgbClr val="FF2600"/>
                </a:solidFill>
              </a:rPr>
              <a:t>掌握Go语言</a:t>
            </a:r>
          </a:p>
        </p:txBody>
      </p:sp>
      <p:sp>
        <p:nvSpPr>
          <p:cNvPr id="368" name="Shape 368"/>
          <p:cNvSpPr/>
          <p:nvPr/>
        </p:nvSpPr>
        <p:spPr>
          <a:xfrm>
            <a:off x="1708211" y="3383279"/>
            <a:ext cx="633717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sz="30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二、</a:t>
            </a:r>
            <a:r>
              <a:rPr>
                <a:solidFill>
                  <a:srgbClr val="FF2600"/>
                </a:solidFill>
              </a:rPr>
              <a:t>技能体系</a:t>
            </a:r>
            <a:r>
              <a:t>多偏向—-</a:t>
            </a:r>
            <a:r>
              <a:rPr>
                <a:solidFill>
                  <a:srgbClr val="FF2600"/>
                </a:solidFill>
              </a:rPr>
              <a:t>后端语言编程</a:t>
            </a:r>
          </a:p>
        </p:txBody>
      </p:sp>
      <p:sp>
        <p:nvSpPr>
          <p:cNvPr id="369" name="Shape 369"/>
          <p:cNvSpPr/>
          <p:nvPr/>
        </p:nvSpPr>
        <p:spPr>
          <a:xfrm>
            <a:off x="1715770" y="4484228"/>
            <a:ext cx="697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sz="30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三、</a:t>
            </a:r>
            <a:r>
              <a:rPr>
                <a:solidFill>
                  <a:srgbClr val="FF2600"/>
                </a:solidFill>
              </a:rPr>
              <a:t>密码学、安全协议</a:t>
            </a:r>
            <a:r>
              <a:t>及算法有一定了解</a:t>
            </a:r>
          </a:p>
        </p:txBody>
      </p:sp>
      <p:sp>
        <p:nvSpPr>
          <p:cNvPr id="370" name="Shape 370"/>
          <p:cNvSpPr/>
          <p:nvPr/>
        </p:nvSpPr>
        <p:spPr>
          <a:xfrm>
            <a:off x="1167130" y="937541"/>
            <a:ext cx="68097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区块链开发工程师技术要求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5249" y="1755996"/>
            <a:ext cx="852907" cy="1161608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736600" y="1468119"/>
            <a:ext cx="1270000" cy="1270001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速度快！</a:t>
            </a:r>
          </a:p>
        </p:txBody>
      </p:sp>
      <p:pic>
        <p:nvPicPr>
          <p:cNvPr id="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9416" y="1158300"/>
            <a:ext cx="1387463" cy="1889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6808" y="759814"/>
            <a:ext cx="1972636" cy="2686612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/>
        </p:nvSpPr>
        <p:spPr>
          <a:xfrm>
            <a:off x="736600" y="3216751"/>
            <a:ext cx="1270000" cy="1270001"/>
          </a:xfrm>
          <a:prstGeom prst="ellipse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成群结队！</a:t>
            </a:r>
          </a:p>
        </p:txBody>
      </p:sp>
      <p:pic>
        <p:nvPicPr>
          <p:cNvPr id="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3121" y="4463636"/>
            <a:ext cx="852907" cy="1161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1487" y="4099619"/>
            <a:ext cx="1387463" cy="1889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4680" y="3701134"/>
            <a:ext cx="1972636" cy="268661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736600" y="4973319"/>
            <a:ext cx="1270000" cy="1270001"/>
          </a:xfrm>
          <a:prstGeom prst="ellipse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头脑简单！</a:t>
            </a:r>
          </a:p>
        </p:txBody>
      </p:sp>
      <p:sp>
        <p:nvSpPr>
          <p:cNvPr id="52" name="Shape 52"/>
          <p:cNvSpPr/>
          <p:nvPr/>
        </p:nvSpPr>
        <p:spPr>
          <a:xfrm>
            <a:off x="7564119" y="1531682"/>
            <a:ext cx="1377938" cy="944167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开发速度快!</a:t>
            </a:r>
          </a:p>
        </p:txBody>
      </p:sp>
      <p:sp>
        <p:nvSpPr>
          <p:cNvPr id="53" name="Shape 53"/>
          <p:cNvSpPr/>
          <p:nvPr/>
        </p:nvSpPr>
        <p:spPr>
          <a:xfrm>
            <a:off x="862330" y="704850"/>
            <a:ext cx="1018541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地鼠特性</a:t>
            </a:r>
          </a:p>
        </p:txBody>
      </p:sp>
      <p:sp>
        <p:nvSpPr>
          <p:cNvPr id="54" name="Shape 54"/>
          <p:cNvSpPr/>
          <p:nvPr/>
        </p:nvSpPr>
        <p:spPr>
          <a:xfrm>
            <a:off x="7415964" y="704850"/>
            <a:ext cx="1295808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Go语言特性</a:t>
            </a:r>
          </a:p>
        </p:txBody>
      </p:sp>
      <p:sp>
        <p:nvSpPr>
          <p:cNvPr id="55" name="Shape 55"/>
          <p:cNvSpPr/>
          <p:nvPr/>
        </p:nvSpPr>
        <p:spPr>
          <a:xfrm>
            <a:off x="7524107" y="3379668"/>
            <a:ext cx="1270001" cy="944166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并发性好！</a:t>
            </a:r>
          </a:p>
        </p:txBody>
      </p:sp>
      <p:sp>
        <p:nvSpPr>
          <p:cNvPr id="56" name="Shape 56"/>
          <p:cNvSpPr/>
          <p:nvPr/>
        </p:nvSpPr>
        <p:spPr>
          <a:xfrm>
            <a:off x="7524107" y="5292407"/>
            <a:ext cx="1270001" cy="80359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编程简单！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446530" y="739563"/>
            <a:ext cx="62509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区块链开发包含哪些方面</a:t>
            </a:r>
          </a:p>
        </p:txBody>
      </p:sp>
      <p:sp>
        <p:nvSpPr>
          <p:cNvPr id="373" name="Shape 373"/>
          <p:cNvSpPr/>
          <p:nvPr/>
        </p:nvSpPr>
        <p:spPr>
          <a:xfrm>
            <a:off x="1077876" y="3121339"/>
            <a:ext cx="1064763" cy="99721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区块链</a:t>
            </a:r>
          </a:p>
        </p:txBody>
      </p:sp>
      <p:sp>
        <p:nvSpPr>
          <p:cNvPr id="374" name="Shape 374"/>
          <p:cNvSpPr/>
          <p:nvPr/>
        </p:nvSpPr>
        <p:spPr>
          <a:xfrm flipV="1">
            <a:off x="2449276" y="2431808"/>
            <a:ext cx="766146" cy="766147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2449276" y="3802720"/>
            <a:ext cx="766276" cy="766276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76" name="Shape 376"/>
          <p:cNvSpPr/>
          <p:nvPr/>
        </p:nvSpPr>
        <p:spPr>
          <a:xfrm>
            <a:off x="3516641" y="2111219"/>
            <a:ext cx="2175769" cy="1004879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区块链上层应用开发</a:t>
            </a:r>
          </a:p>
        </p:txBody>
      </p:sp>
      <p:sp>
        <p:nvSpPr>
          <p:cNvPr id="377" name="Shape 377"/>
          <p:cNvSpPr/>
          <p:nvPr/>
        </p:nvSpPr>
        <p:spPr>
          <a:xfrm>
            <a:off x="3560110" y="4052802"/>
            <a:ext cx="2159622" cy="1025289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1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区块链底层开发</a:t>
            </a:r>
          </a:p>
        </p:txBody>
      </p:sp>
      <p:sp>
        <p:nvSpPr>
          <p:cNvPr id="378" name="Shape 378"/>
          <p:cNvSpPr/>
          <p:nvPr/>
        </p:nvSpPr>
        <p:spPr>
          <a:xfrm>
            <a:off x="5729606" y="5434745"/>
            <a:ext cx="2427113" cy="1025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26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我们更加偏重！</a:t>
            </a:r>
          </a:p>
          <a:p>
            <a:pPr algn="ctr" defTabSz="584200">
              <a:defRPr sz="2200">
                <a:solidFill>
                  <a:srgbClr val="FF2600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市场主流Go实现</a:t>
            </a:r>
          </a:p>
        </p:txBody>
      </p:sp>
      <p:pic>
        <p:nvPicPr>
          <p:cNvPr id="379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27948" y="5040175"/>
            <a:ext cx="3267870" cy="1512798"/>
          </a:xfrm>
          <a:prstGeom prst="rect">
            <a:avLst/>
          </a:prstGeom>
        </p:spPr>
      </p:pic>
      <p:pic>
        <p:nvPicPr>
          <p:cNvPr id="381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40398" y="1856829"/>
            <a:ext cx="3418708" cy="1920479"/>
          </a:xfrm>
          <a:prstGeom prst="rect">
            <a:avLst/>
          </a:prstGeom>
        </p:spPr>
      </p:pic>
      <p:sp>
        <p:nvSpPr>
          <p:cNvPr id="383" name="Shape 383"/>
          <p:cNvSpPr/>
          <p:nvPr/>
        </p:nvSpPr>
        <p:spPr>
          <a:xfrm>
            <a:off x="6288270" y="2060286"/>
            <a:ext cx="2627631" cy="151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58420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我们会涵盖</a:t>
            </a:r>
          </a:p>
          <a:p>
            <a:pPr algn="ctr" defTabSz="58420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>
                <a:solidFill>
                  <a:srgbClr val="FF2600"/>
                </a:solidFill>
              </a:rPr>
              <a:t>Go、Solidity</a:t>
            </a:r>
            <a:r>
              <a:t>、java、</a:t>
            </a:r>
          </a:p>
          <a:p>
            <a:pPr algn="ctr" defTabSz="58420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C++、Python、node.js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8584" y="1837603"/>
            <a:ext cx="6006832" cy="3940095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3300729" y="826769"/>
            <a:ext cx="25425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pPr/>
            <a:r>
              <a:t>底层系统开发</a:t>
            </a:r>
          </a:p>
        </p:txBody>
      </p:sp>
      <p:sp>
        <p:nvSpPr>
          <p:cNvPr id="387" name="Shape 387"/>
          <p:cNvSpPr/>
          <p:nvPr/>
        </p:nvSpPr>
        <p:spPr>
          <a:xfrm>
            <a:off x="2805429" y="5906770"/>
            <a:ext cx="3533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已经建好的空楼盘，提供基本设施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8584" y="1837603"/>
            <a:ext cx="6006832" cy="3940095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3300729" y="788670"/>
            <a:ext cx="25425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pPr/>
            <a:r>
              <a:t>上层应用开发</a:t>
            </a:r>
          </a:p>
        </p:txBody>
      </p:sp>
      <p:sp>
        <p:nvSpPr>
          <p:cNvPr id="391" name="Shape 391"/>
          <p:cNvSpPr/>
          <p:nvPr/>
        </p:nvSpPr>
        <p:spPr>
          <a:xfrm>
            <a:off x="1852929" y="1842770"/>
            <a:ext cx="1043941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医院业务</a:t>
            </a:r>
          </a:p>
        </p:txBody>
      </p:sp>
      <p:sp>
        <p:nvSpPr>
          <p:cNvPr id="392" name="Shape 392"/>
          <p:cNvSpPr/>
          <p:nvPr/>
        </p:nvSpPr>
        <p:spPr>
          <a:xfrm>
            <a:off x="6186170" y="1842770"/>
            <a:ext cx="10566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法院业务</a:t>
            </a:r>
          </a:p>
        </p:txBody>
      </p:sp>
      <p:sp>
        <p:nvSpPr>
          <p:cNvPr id="393" name="Shape 393"/>
          <p:cNvSpPr/>
          <p:nvPr/>
        </p:nvSpPr>
        <p:spPr>
          <a:xfrm>
            <a:off x="1846579" y="3859529"/>
            <a:ext cx="1028066" cy="418466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酒店业务</a:t>
            </a:r>
          </a:p>
        </p:txBody>
      </p:sp>
      <p:sp>
        <p:nvSpPr>
          <p:cNvPr id="394" name="Shape 394"/>
          <p:cNvSpPr/>
          <p:nvPr/>
        </p:nvSpPr>
        <p:spPr>
          <a:xfrm>
            <a:off x="6362700" y="3859529"/>
            <a:ext cx="1028065" cy="418466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健身业务</a:t>
            </a:r>
          </a:p>
        </p:txBody>
      </p:sp>
      <p:sp>
        <p:nvSpPr>
          <p:cNvPr id="395" name="Shape 395"/>
          <p:cNvSpPr/>
          <p:nvPr/>
        </p:nvSpPr>
        <p:spPr>
          <a:xfrm>
            <a:off x="3034030" y="5937250"/>
            <a:ext cx="3075941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基于楼盘，添加上层业务服务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838200" y="3667759"/>
            <a:ext cx="7748112" cy="2621162"/>
          </a:xfrm>
          <a:prstGeom prst="rect">
            <a:avLst/>
          </a:prstGeom>
          <a:solidFill>
            <a:schemeClr val="accent2">
              <a:lumOff val="23627"/>
            </a:schemeClr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区块链底层系统开发</a:t>
            </a:r>
          </a:p>
        </p:txBody>
      </p:sp>
      <p:sp>
        <p:nvSpPr>
          <p:cNvPr id="398" name="Shape 398"/>
          <p:cNvSpPr/>
          <p:nvPr/>
        </p:nvSpPr>
        <p:spPr>
          <a:xfrm>
            <a:off x="838200" y="1033779"/>
            <a:ext cx="7748112" cy="2621162"/>
          </a:xfrm>
          <a:prstGeom prst="rect">
            <a:avLst/>
          </a:prstGeom>
          <a:solidFill>
            <a:schemeClr val="accent1">
              <a:lumOff val="23725"/>
            </a:schemeClr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区块链上层应用开发</a:t>
            </a:r>
          </a:p>
        </p:txBody>
      </p:sp>
      <p:sp>
        <p:nvSpPr>
          <p:cNvPr id="399" name="Shape 399"/>
          <p:cNvSpPr/>
          <p:nvPr/>
        </p:nvSpPr>
        <p:spPr>
          <a:xfrm>
            <a:off x="1214119" y="3911600"/>
            <a:ext cx="1270001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去中心化</a:t>
            </a:r>
          </a:p>
        </p:txBody>
      </p:sp>
      <p:sp>
        <p:nvSpPr>
          <p:cNvPr id="400" name="Shape 400"/>
          <p:cNvSpPr/>
          <p:nvPr/>
        </p:nvSpPr>
        <p:spPr>
          <a:xfrm>
            <a:off x="2905760" y="3911600"/>
            <a:ext cx="1270001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区块链构建</a:t>
            </a:r>
          </a:p>
        </p:txBody>
      </p:sp>
      <p:sp>
        <p:nvSpPr>
          <p:cNvPr id="401" name="Shape 401"/>
          <p:cNvSpPr/>
          <p:nvPr/>
        </p:nvSpPr>
        <p:spPr>
          <a:xfrm>
            <a:off x="4495800" y="3911600"/>
            <a:ext cx="1270000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数据安全</a:t>
            </a:r>
          </a:p>
        </p:txBody>
      </p:sp>
      <p:sp>
        <p:nvSpPr>
          <p:cNvPr id="402" name="Shape 402"/>
          <p:cNvSpPr/>
          <p:nvPr/>
        </p:nvSpPr>
        <p:spPr>
          <a:xfrm>
            <a:off x="6085839" y="3911600"/>
            <a:ext cx="1569443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网络数据传输</a:t>
            </a:r>
          </a:p>
        </p:txBody>
      </p:sp>
      <p:sp>
        <p:nvSpPr>
          <p:cNvPr id="403" name="Shape 403"/>
          <p:cNvSpPr/>
          <p:nvPr/>
        </p:nvSpPr>
        <p:spPr>
          <a:xfrm>
            <a:off x="7970559" y="4367529"/>
            <a:ext cx="2720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404" name="Shape 404"/>
          <p:cNvSpPr/>
          <p:nvPr/>
        </p:nvSpPr>
        <p:spPr>
          <a:xfrm>
            <a:off x="1214119" y="1574800"/>
            <a:ext cx="1270001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社交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区块链应用</a:t>
            </a:r>
          </a:p>
        </p:txBody>
      </p:sp>
      <p:sp>
        <p:nvSpPr>
          <p:cNvPr id="405" name="Shape 405"/>
          <p:cNvSpPr/>
          <p:nvPr/>
        </p:nvSpPr>
        <p:spPr>
          <a:xfrm>
            <a:off x="2905760" y="1574800"/>
            <a:ext cx="1270001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银行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区块链应用</a:t>
            </a:r>
          </a:p>
        </p:txBody>
      </p:sp>
      <p:sp>
        <p:nvSpPr>
          <p:cNvPr id="406" name="Shape 406"/>
          <p:cNvSpPr/>
          <p:nvPr/>
        </p:nvSpPr>
        <p:spPr>
          <a:xfrm>
            <a:off x="4579937" y="1574800"/>
            <a:ext cx="1270001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电商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区块链应用</a:t>
            </a:r>
          </a:p>
        </p:txBody>
      </p:sp>
      <p:sp>
        <p:nvSpPr>
          <p:cNvPr id="407" name="Shape 407"/>
          <p:cNvSpPr/>
          <p:nvPr/>
        </p:nvSpPr>
        <p:spPr>
          <a:xfrm>
            <a:off x="6142354" y="1574800"/>
            <a:ext cx="1270001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信用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区块链应用</a:t>
            </a:r>
          </a:p>
        </p:txBody>
      </p:sp>
      <p:sp>
        <p:nvSpPr>
          <p:cNvPr id="408" name="Shape 408"/>
          <p:cNvSpPr/>
          <p:nvPr/>
        </p:nvSpPr>
        <p:spPr>
          <a:xfrm>
            <a:off x="7933055" y="2030729"/>
            <a:ext cx="2720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…</a:t>
            </a:r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3184" y="5438259"/>
            <a:ext cx="445862" cy="607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5446" y="5438259"/>
            <a:ext cx="607237" cy="607237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hape 411"/>
          <p:cNvSpPr/>
          <p:nvPr/>
        </p:nvSpPr>
        <p:spPr>
          <a:xfrm>
            <a:off x="6407338" y="2945129"/>
            <a:ext cx="2102995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58420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>
                <a:solidFill>
                  <a:srgbClr val="FF2600"/>
                </a:solidFill>
              </a:rPr>
              <a:t>Go、Solidity</a:t>
            </a:r>
            <a:r>
              <a:t>、java、</a:t>
            </a:r>
          </a:p>
          <a:p>
            <a:pPr algn="ctr" defTabSz="58420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C++、Python、node.js</a:t>
            </a:r>
          </a:p>
        </p:txBody>
      </p:sp>
      <p:sp>
        <p:nvSpPr>
          <p:cNvPr id="412" name="Shape 412"/>
          <p:cNvSpPr/>
          <p:nvPr/>
        </p:nvSpPr>
        <p:spPr>
          <a:xfrm>
            <a:off x="7085542" y="5995995"/>
            <a:ext cx="40114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584200">
              <a:defRPr sz="15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Go</a:t>
            </a:r>
          </a:p>
        </p:txBody>
      </p:sp>
      <p:sp>
        <p:nvSpPr>
          <p:cNvPr id="413" name="Shape 413"/>
          <p:cNvSpPr/>
          <p:nvPr/>
        </p:nvSpPr>
        <p:spPr>
          <a:xfrm>
            <a:off x="7834028" y="6017200"/>
            <a:ext cx="4700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584200">
              <a:defRPr sz="1500"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C++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title" idx="4294967295"/>
          </p:nvPr>
        </p:nvSpPr>
        <p:spPr>
          <a:xfrm>
            <a:off x="2509519" y="383954"/>
            <a:ext cx="12293601" cy="2057401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algn="l" defTabSz="584200">
              <a:defRPr spc="-59" sz="3000">
                <a:solidFill>
                  <a:srgbClr val="314864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两个主流区块链底层系统</a:t>
            </a:r>
          </a:p>
        </p:txBody>
      </p:sp>
      <p:sp>
        <p:nvSpPr>
          <p:cNvPr id="416" name="Shape 416"/>
          <p:cNvSpPr/>
          <p:nvPr/>
        </p:nvSpPr>
        <p:spPr>
          <a:xfrm>
            <a:off x="1589968" y="3125938"/>
            <a:ext cx="2348006" cy="69348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以太坊(智能合约)</a:t>
            </a:r>
          </a:p>
        </p:txBody>
      </p:sp>
      <p:sp>
        <p:nvSpPr>
          <p:cNvPr id="417" name="Shape 417"/>
          <p:cNvSpPr/>
          <p:nvPr/>
        </p:nvSpPr>
        <p:spPr>
          <a:xfrm>
            <a:off x="5765728" y="3065974"/>
            <a:ext cx="2348006" cy="69348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Hyperledger Fabric</a:t>
            </a:r>
          </a:p>
        </p:txBody>
      </p:sp>
      <p:sp>
        <p:nvSpPr>
          <p:cNvPr id="418" name="Shape 418"/>
          <p:cNvSpPr/>
          <p:nvPr/>
        </p:nvSpPr>
        <p:spPr>
          <a:xfrm>
            <a:off x="1950209" y="3995739"/>
            <a:ext cx="1420120" cy="451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Go语言实现</a:t>
            </a:r>
          </a:p>
        </p:txBody>
      </p:sp>
      <p:sp>
        <p:nvSpPr>
          <p:cNvPr id="419" name="Shape 419"/>
          <p:cNvSpPr/>
          <p:nvPr/>
        </p:nvSpPr>
        <p:spPr>
          <a:xfrm>
            <a:off x="6092438" y="3786968"/>
            <a:ext cx="1487181" cy="451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>
                <a:solidFill>
                  <a:srgbClr val="324863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Go语言实现</a:t>
            </a:r>
          </a:p>
        </p:txBody>
      </p:sp>
      <p:sp>
        <p:nvSpPr>
          <p:cNvPr id="420" name="Shape 420"/>
          <p:cNvSpPr/>
          <p:nvPr/>
        </p:nvSpPr>
        <p:spPr>
          <a:xfrm>
            <a:off x="2475388" y="5298474"/>
            <a:ext cx="4193224" cy="50095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目前两个框架对Go的接口支撑是最好的</a:t>
            </a:r>
          </a:p>
        </p:txBody>
      </p:sp>
      <p:pic>
        <p:nvPicPr>
          <p:cNvPr id="42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0266" y="3169060"/>
            <a:ext cx="445862" cy="607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11105" y="3109096"/>
            <a:ext cx="445862" cy="607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1597659" y="786130"/>
            <a:ext cx="62509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智能合约又是个什么鬼？</a:t>
            </a:r>
          </a:p>
        </p:txBody>
      </p:sp>
      <p:sp>
        <p:nvSpPr>
          <p:cNvPr id="425" name="Shape 425"/>
          <p:cNvSpPr/>
          <p:nvPr/>
        </p:nvSpPr>
        <p:spPr>
          <a:xfrm>
            <a:off x="2152650" y="3224529"/>
            <a:ext cx="1043940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传统合约</a:t>
            </a:r>
          </a:p>
        </p:txBody>
      </p:sp>
      <p:sp>
        <p:nvSpPr>
          <p:cNvPr id="426" name="Shape 426"/>
          <p:cNvSpPr/>
          <p:nvPr/>
        </p:nvSpPr>
        <p:spPr>
          <a:xfrm>
            <a:off x="5922009" y="3218179"/>
            <a:ext cx="10566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智能合约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3961129" y="562609"/>
            <a:ext cx="12217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合约</a:t>
            </a:r>
          </a:p>
        </p:txBody>
      </p:sp>
      <p:pic>
        <p:nvPicPr>
          <p:cNvPr id="4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235" y="2857500"/>
            <a:ext cx="1739901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7765" y="2863850"/>
            <a:ext cx="1651001" cy="163830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3328035" y="4443729"/>
            <a:ext cx="2847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打赌：新来的领导帅不帅？</a:t>
            </a:r>
          </a:p>
        </p:txBody>
      </p:sp>
      <p:sp>
        <p:nvSpPr>
          <p:cNvPr id="432" name="Shape 432"/>
          <p:cNvSpPr/>
          <p:nvPr/>
        </p:nvSpPr>
        <p:spPr>
          <a:xfrm>
            <a:off x="1834514" y="2320289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我赌帅</a:t>
            </a:r>
          </a:p>
        </p:txBody>
      </p:sp>
      <p:sp>
        <p:nvSpPr>
          <p:cNvPr id="433" name="Shape 433"/>
          <p:cNvSpPr/>
          <p:nvPr/>
        </p:nvSpPr>
        <p:spPr>
          <a:xfrm>
            <a:off x="6678294" y="2320289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我赌不帅</a:t>
            </a:r>
          </a:p>
        </p:txBody>
      </p:sp>
      <p:sp>
        <p:nvSpPr>
          <p:cNvPr id="434" name="Shape 434"/>
          <p:cNvSpPr/>
          <p:nvPr/>
        </p:nvSpPr>
        <p:spPr>
          <a:xfrm>
            <a:off x="3982536" y="3473767"/>
            <a:ext cx="1267828" cy="418466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赌注：20元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235" y="4229100"/>
            <a:ext cx="1739901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7765" y="4235450"/>
            <a:ext cx="1651001" cy="1638300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3328035" y="5815329"/>
            <a:ext cx="2847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打赌：新来的领导帅不帅？</a:t>
            </a:r>
          </a:p>
        </p:txBody>
      </p:sp>
      <p:sp>
        <p:nvSpPr>
          <p:cNvPr id="439" name="Shape 439"/>
          <p:cNvSpPr/>
          <p:nvPr/>
        </p:nvSpPr>
        <p:spPr>
          <a:xfrm>
            <a:off x="1720214" y="5947409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我赌帅</a:t>
            </a:r>
          </a:p>
        </p:txBody>
      </p:sp>
      <p:sp>
        <p:nvSpPr>
          <p:cNvPr id="440" name="Shape 440"/>
          <p:cNvSpPr/>
          <p:nvPr/>
        </p:nvSpPr>
        <p:spPr>
          <a:xfrm>
            <a:off x="6563995" y="5947409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我赌不帅</a:t>
            </a:r>
          </a:p>
        </p:txBody>
      </p:sp>
      <p:sp>
        <p:nvSpPr>
          <p:cNvPr id="441" name="Shape 441"/>
          <p:cNvSpPr/>
          <p:nvPr/>
        </p:nvSpPr>
        <p:spPr>
          <a:xfrm>
            <a:off x="3982536" y="4845367"/>
            <a:ext cx="1267828" cy="418466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赌注：20元</a:t>
            </a:r>
          </a:p>
        </p:txBody>
      </p:sp>
      <p:pic>
        <p:nvPicPr>
          <p:cNvPr id="4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13029" y="644291"/>
            <a:ext cx="1277353" cy="1916029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Shape 443"/>
          <p:cNvSpPr/>
          <p:nvPr/>
        </p:nvSpPr>
        <p:spPr>
          <a:xfrm>
            <a:off x="4128135" y="2462529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新来的领导</a:t>
            </a:r>
          </a:p>
        </p:txBody>
      </p:sp>
      <p:sp>
        <p:nvSpPr>
          <p:cNvPr id="444" name="Shape 444"/>
          <p:cNvSpPr/>
          <p:nvPr/>
        </p:nvSpPr>
        <p:spPr>
          <a:xfrm>
            <a:off x="2379979" y="3093720"/>
            <a:ext cx="1651001" cy="812801"/>
          </a:xfrm>
          <a:prstGeom prst="wedgeEllipseCallout">
            <a:avLst>
              <a:gd name="adj1" fmla="val -49385"/>
              <a:gd name="adj2" fmla="val 7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真帅！</a:t>
            </a:r>
          </a:p>
        </p:txBody>
      </p:sp>
      <p:sp>
        <p:nvSpPr>
          <p:cNvPr id="445" name="Shape 445"/>
          <p:cNvSpPr/>
          <p:nvPr/>
        </p:nvSpPr>
        <p:spPr>
          <a:xfrm>
            <a:off x="5250179" y="3105826"/>
            <a:ext cx="2821942" cy="812801"/>
          </a:xfrm>
          <a:prstGeom prst="wedgeEllipseCallout">
            <a:avLst>
              <a:gd name="adj1" fmla="val 9464"/>
              <a:gd name="adj2" fmla="val 7780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我耍赖，就说丑！</a:t>
            </a:r>
          </a:p>
        </p:txBody>
      </p:sp>
      <p:sp>
        <p:nvSpPr>
          <p:cNvPr id="446" name="Shape 446"/>
          <p:cNvSpPr/>
          <p:nvPr/>
        </p:nvSpPr>
        <p:spPr>
          <a:xfrm>
            <a:off x="699769" y="1304289"/>
            <a:ext cx="1958341" cy="7518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没有定量标准，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合约将无法进行！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2065019" y="405194"/>
            <a:ext cx="56921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400"/>
            </a:pPr>
            <a:r>
              <a:rPr>
                <a:solidFill>
                  <a:srgbClr val="FF2600"/>
                </a:solidFill>
              </a:rPr>
              <a:t>传统合约</a:t>
            </a:r>
            <a:r>
              <a:t>解决信用方式</a:t>
            </a:r>
          </a:p>
        </p:txBody>
      </p:sp>
      <p:pic>
        <p:nvPicPr>
          <p:cNvPr id="4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235" y="4229100"/>
            <a:ext cx="1739901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7765" y="4235450"/>
            <a:ext cx="1651001" cy="16383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/>
          <p:nvPr/>
        </p:nvSpPr>
        <p:spPr>
          <a:xfrm>
            <a:off x="3328035" y="5815329"/>
            <a:ext cx="2847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打赌：新来的领导帅不帅？</a:t>
            </a:r>
          </a:p>
        </p:txBody>
      </p:sp>
      <p:sp>
        <p:nvSpPr>
          <p:cNvPr id="452" name="Shape 452"/>
          <p:cNvSpPr/>
          <p:nvPr/>
        </p:nvSpPr>
        <p:spPr>
          <a:xfrm>
            <a:off x="1720214" y="5947409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我赌帅</a:t>
            </a:r>
          </a:p>
        </p:txBody>
      </p:sp>
      <p:sp>
        <p:nvSpPr>
          <p:cNvPr id="453" name="Shape 453"/>
          <p:cNvSpPr/>
          <p:nvPr/>
        </p:nvSpPr>
        <p:spPr>
          <a:xfrm>
            <a:off x="6563995" y="5947409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我赌不帅</a:t>
            </a:r>
          </a:p>
        </p:txBody>
      </p:sp>
      <p:sp>
        <p:nvSpPr>
          <p:cNvPr id="454" name="Shape 454"/>
          <p:cNvSpPr/>
          <p:nvPr/>
        </p:nvSpPr>
        <p:spPr>
          <a:xfrm>
            <a:off x="3982536" y="4845367"/>
            <a:ext cx="1267828" cy="418466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赌注：20元</a:t>
            </a:r>
          </a:p>
        </p:txBody>
      </p:sp>
      <p:pic>
        <p:nvPicPr>
          <p:cNvPr id="4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6573" y="847380"/>
            <a:ext cx="1277353" cy="1916029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456"/>
          <p:cNvSpPr/>
          <p:nvPr/>
        </p:nvSpPr>
        <p:spPr>
          <a:xfrm>
            <a:off x="741679" y="2697617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新来的领导</a:t>
            </a:r>
          </a:p>
        </p:txBody>
      </p:sp>
      <p:sp>
        <p:nvSpPr>
          <p:cNvPr id="457" name="Shape 457"/>
          <p:cNvSpPr/>
          <p:nvPr/>
        </p:nvSpPr>
        <p:spPr>
          <a:xfrm>
            <a:off x="795019" y="3115217"/>
            <a:ext cx="1651001" cy="812801"/>
          </a:xfrm>
          <a:prstGeom prst="wedgeEllipseCallout">
            <a:avLst>
              <a:gd name="adj1" fmla="val 25844"/>
              <a:gd name="adj2" fmla="val 7352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真帅！</a:t>
            </a:r>
          </a:p>
        </p:txBody>
      </p:sp>
      <p:sp>
        <p:nvSpPr>
          <p:cNvPr id="458" name="Shape 458"/>
          <p:cNvSpPr/>
          <p:nvPr/>
        </p:nvSpPr>
        <p:spPr>
          <a:xfrm>
            <a:off x="6177279" y="3118347"/>
            <a:ext cx="2821942" cy="812801"/>
          </a:xfrm>
          <a:prstGeom prst="wedgeEllipseCallout">
            <a:avLst>
              <a:gd name="adj1" fmla="val -20100"/>
              <a:gd name="adj2" fmla="val 7679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我耍赖，就说丑！</a:t>
            </a:r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1185" y="1405696"/>
            <a:ext cx="1746750" cy="1469958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/>
          <p:nvPr/>
        </p:nvSpPr>
        <p:spPr>
          <a:xfrm>
            <a:off x="6385559" y="1990370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可信任的中介人</a:t>
            </a:r>
          </a:p>
        </p:txBody>
      </p:sp>
      <p:sp>
        <p:nvSpPr>
          <p:cNvPr id="461" name="Shape 461"/>
          <p:cNvSpPr/>
          <p:nvPr/>
        </p:nvSpPr>
        <p:spPr>
          <a:xfrm>
            <a:off x="3024783" y="1630679"/>
            <a:ext cx="2419073" cy="812801"/>
          </a:xfrm>
          <a:prstGeom prst="wedgeEllipseCallout">
            <a:avLst>
              <a:gd name="adj1" fmla="val 61017"/>
              <a:gd name="adj2" fmla="val 213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哈哈？丑？帅？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235" y="4229100"/>
            <a:ext cx="1739901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7765" y="4235450"/>
            <a:ext cx="1651001" cy="163830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Shape 465"/>
          <p:cNvSpPr/>
          <p:nvPr/>
        </p:nvSpPr>
        <p:spPr>
          <a:xfrm>
            <a:off x="3328035" y="5815329"/>
            <a:ext cx="2847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打赌：新来的领导帅不帅？</a:t>
            </a:r>
          </a:p>
        </p:txBody>
      </p:sp>
      <p:sp>
        <p:nvSpPr>
          <p:cNvPr id="466" name="Shape 466"/>
          <p:cNvSpPr/>
          <p:nvPr/>
        </p:nvSpPr>
        <p:spPr>
          <a:xfrm>
            <a:off x="1720214" y="5947409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我赌帅</a:t>
            </a:r>
          </a:p>
        </p:txBody>
      </p:sp>
      <p:sp>
        <p:nvSpPr>
          <p:cNvPr id="467" name="Shape 467"/>
          <p:cNvSpPr/>
          <p:nvPr/>
        </p:nvSpPr>
        <p:spPr>
          <a:xfrm>
            <a:off x="6563995" y="5947409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我赌不帅</a:t>
            </a:r>
          </a:p>
        </p:txBody>
      </p:sp>
      <p:sp>
        <p:nvSpPr>
          <p:cNvPr id="468" name="Shape 468"/>
          <p:cNvSpPr/>
          <p:nvPr/>
        </p:nvSpPr>
        <p:spPr>
          <a:xfrm>
            <a:off x="3982536" y="4845367"/>
            <a:ext cx="1267828" cy="418466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赌注：20元</a:t>
            </a:r>
          </a:p>
        </p:txBody>
      </p:sp>
      <p:pic>
        <p:nvPicPr>
          <p:cNvPr id="4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6573" y="847380"/>
            <a:ext cx="1277353" cy="1916029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741679" y="2697617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新来的领导</a:t>
            </a:r>
          </a:p>
        </p:txBody>
      </p:sp>
      <p:sp>
        <p:nvSpPr>
          <p:cNvPr id="471" name="Shape 471"/>
          <p:cNvSpPr/>
          <p:nvPr/>
        </p:nvSpPr>
        <p:spPr>
          <a:xfrm>
            <a:off x="795019" y="3115217"/>
            <a:ext cx="2430226" cy="812801"/>
          </a:xfrm>
          <a:prstGeom prst="wedgeEllipseCallout">
            <a:avLst>
              <a:gd name="adj1" fmla="val 5113"/>
              <a:gd name="adj2" fmla="val 761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他就是帅！！</a:t>
            </a:r>
          </a:p>
        </p:txBody>
      </p:sp>
      <p:pic>
        <p:nvPicPr>
          <p:cNvPr id="47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1185" y="1405696"/>
            <a:ext cx="1746750" cy="146995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hape 473"/>
          <p:cNvSpPr/>
          <p:nvPr/>
        </p:nvSpPr>
        <p:spPr>
          <a:xfrm>
            <a:off x="6385559" y="1990370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可信任的中介人</a:t>
            </a:r>
          </a:p>
        </p:txBody>
      </p:sp>
      <p:sp>
        <p:nvSpPr>
          <p:cNvPr id="474" name="Shape 474"/>
          <p:cNvSpPr/>
          <p:nvPr/>
        </p:nvSpPr>
        <p:spPr>
          <a:xfrm>
            <a:off x="2888382" y="1260713"/>
            <a:ext cx="2555474" cy="1182767"/>
          </a:xfrm>
          <a:prstGeom prst="wedgeEllipseCallout">
            <a:avLst>
              <a:gd name="adj1" fmla="val 60429"/>
              <a:gd name="adj2" fmla="val 1711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好吧~他帅！你赢了</a:t>
            </a:r>
          </a:p>
        </p:txBody>
      </p:sp>
      <p:sp>
        <p:nvSpPr>
          <p:cNvPr id="475" name="Shape 475"/>
          <p:cNvSpPr/>
          <p:nvPr/>
        </p:nvSpPr>
        <p:spPr>
          <a:xfrm>
            <a:off x="2065019" y="405194"/>
            <a:ext cx="56921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400"/>
            </a:pPr>
            <a:r>
              <a:rPr>
                <a:solidFill>
                  <a:srgbClr val="FF2600"/>
                </a:solidFill>
              </a:rPr>
              <a:t>传统合约</a:t>
            </a:r>
            <a:r>
              <a:t>解决信用方式</a:t>
            </a:r>
          </a:p>
        </p:txBody>
      </p:sp>
      <p:sp>
        <p:nvSpPr>
          <p:cNvPr id="476" name="Shape 476"/>
          <p:cNvSpPr/>
          <p:nvPr/>
        </p:nvSpPr>
        <p:spPr>
          <a:xfrm>
            <a:off x="5250179" y="3010014"/>
            <a:ext cx="2918184" cy="812801"/>
          </a:xfrm>
          <a:prstGeom prst="wedgeEllipseCallout">
            <a:avLst>
              <a:gd name="adj1" fmla="val 12619"/>
              <a:gd name="adj2" fmla="val 761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呵呵，我没有钱！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708" y="4982717"/>
            <a:ext cx="3124812" cy="1302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50" y="748030"/>
            <a:ext cx="7378700" cy="40005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4191000" y="4917440"/>
            <a:ext cx="133810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1" name="Shape 61"/>
          <p:cNvSpPr/>
          <p:nvPr/>
        </p:nvSpPr>
        <p:spPr>
          <a:xfrm>
            <a:off x="4350781" y="5347970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定义初衷</a:t>
            </a:r>
          </a:p>
        </p:txBody>
      </p:sp>
      <p:sp>
        <p:nvSpPr>
          <p:cNvPr id="62" name="Shape 62"/>
          <p:cNvSpPr/>
          <p:nvPr/>
        </p:nvSpPr>
        <p:spPr>
          <a:xfrm>
            <a:off x="5625624" y="5347970"/>
            <a:ext cx="331570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“</a:t>
            </a:r>
            <a:r>
              <a:rPr>
                <a:solidFill>
                  <a:srgbClr val="00F900"/>
                </a:solidFill>
              </a:rPr>
              <a:t>简单</a:t>
            </a:r>
            <a:r>
              <a:rPr>
                <a:solidFill>
                  <a:srgbClr val="0433FF"/>
                </a:solidFill>
              </a:rPr>
              <a:t>快乐</a:t>
            </a:r>
            <a:r>
              <a:t>的开发</a:t>
            </a:r>
            <a:r>
              <a:rPr>
                <a:solidFill>
                  <a:srgbClr val="FF2600"/>
                </a:solidFill>
              </a:rPr>
              <a:t>高性能</a:t>
            </a:r>
            <a:r>
              <a:t>程序！”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1207512" y="1902460"/>
            <a:ext cx="6728977" cy="273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700"/>
              </a:spcBef>
              <a:defRPr sz="3200"/>
            </a:pPr>
            <a:r>
              <a:t>传统的合约会受到各种维度的影响，</a:t>
            </a:r>
          </a:p>
          <a:p>
            <a:pPr/>
          </a:p>
          <a:p>
            <a:pPr/>
          </a:p>
          <a:p>
            <a:pPr/>
            <a:r>
              <a:rPr>
                <a:solidFill>
                  <a:schemeClr val="accent1"/>
                </a:solidFill>
              </a:rPr>
              <a:t>自动化维度    </a:t>
            </a:r>
            <a:r>
              <a:t>——— 条件满足，交易未必会继续</a:t>
            </a:r>
          </a:p>
          <a:p>
            <a:pPr/>
            <a:r>
              <a:rPr>
                <a:solidFill>
                  <a:schemeClr val="accent2">
                    <a:lumOff val="11813"/>
                  </a:schemeClr>
                </a:solidFill>
              </a:rPr>
              <a:t>主客观维度    </a:t>
            </a:r>
            <a:r>
              <a:t>——— 公证人的主观意识影响合约规则</a:t>
            </a:r>
          </a:p>
          <a:p>
            <a:pPr/>
            <a:r>
              <a:rPr>
                <a:solidFill>
                  <a:schemeClr val="accent3">
                    <a:lumOff val="11470"/>
                  </a:schemeClr>
                </a:solidFill>
              </a:rPr>
              <a:t>执行时间维度</a:t>
            </a:r>
            <a:r>
              <a:t> ——— 整个合约执行过程繁琐，浪费时间</a:t>
            </a:r>
          </a:p>
          <a:p>
            <a:pPr/>
            <a:r>
              <a:rPr>
                <a:solidFill>
                  <a:schemeClr val="accent4">
                    <a:lumOff val="12156"/>
                  </a:schemeClr>
                </a:solidFill>
              </a:rPr>
              <a:t>违约惩罚维度</a:t>
            </a:r>
            <a:r>
              <a:t> ——— 有人违约，未必会受到惩罚，难以追究责任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4165599" y="1621653"/>
            <a:ext cx="1714501" cy="293994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r>
              <a:t>帅的定义：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180cm，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资产过亿。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一旦符合条件自动成交</a:t>
            </a:r>
          </a:p>
        </p:txBody>
      </p:sp>
      <p:pic>
        <p:nvPicPr>
          <p:cNvPr id="4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235" y="4229100"/>
            <a:ext cx="1739901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7765" y="4235450"/>
            <a:ext cx="1651001" cy="1638300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hape 483"/>
          <p:cNvSpPr/>
          <p:nvPr/>
        </p:nvSpPr>
        <p:spPr>
          <a:xfrm>
            <a:off x="3328035" y="5815329"/>
            <a:ext cx="2847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打赌：新来的领导帅不帅？</a:t>
            </a:r>
          </a:p>
        </p:txBody>
      </p:sp>
      <p:sp>
        <p:nvSpPr>
          <p:cNvPr id="484" name="Shape 484"/>
          <p:cNvSpPr/>
          <p:nvPr/>
        </p:nvSpPr>
        <p:spPr>
          <a:xfrm>
            <a:off x="1720214" y="5947409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我赌帅</a:t>
            </a:r>
          </a:p>
        </p:txBody>
      </p:sp>
      <p:sp>
        <p:nvSpPr>
          <p:cNvPr id="485" name="Shape 485"/>
          <p:cNvSpPr/>
          <p:nvPr/>
        </p:nvSpPr>
        <p:spPr>
          <a:xfrm>
            <a:off x="6563995" y="5947409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我赌不帅</a:t>
            </a:r>
          </a:p>
        </p:txBody>
      </p:sp>
      <p:sp>
        <p:nvSpPr>
          <p:cNvPr id="486" name="Shape 486"/>
          <p:cNvSpPr/>
          <p:nvPr/>
        </p:nvSpPr>
        <p:spPr>
          <a:xfrm>
            <a:off x="5068118" y="3758247"/>
            <a:ext cx="780416" cy="735966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赌注：20元</a:t>
            </a:r>
          </a:p>
        </p:txBody>
      </p:sp>
      <p:pic>
        <p:nvPicPr>
          <p:cNvPr id="48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589" y="1558691"/>
            <a:ext cx="1277353" cy="1916029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Shape 488"/>
          <p:cNvSpPr/>
          <p:nvPr/>
        </p:nvSpPr>
        <p:spPr>
          <a:xfrm>
            <a:off x="734695" y="3376929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新来的领导</a:t>
            </a:r>
          </a:p>
        </p:txBody>
      </p:sp>
      <p:sp>
        <p:nvSpPr>
          <p:cNvPr id="489" name="Shape 489"/>
          <p:cNvSpPr/>
          <p:nvPr/>
        </p:nvSpPr>
        <p:spPr>
          <a:xfrm>
            <a:off x="2379979" y="3093720"/>
            <a:ext cx="1651001" cy="812801"/>
          </a:xfrm>
          <a:prstGeom prst="wedgeEllipseCallout">
            <a:avLst>
              <a:gd name="adj1" fmla="val -49385"/>
              <a:gd name="adj2" fmla="val 7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真帅！</a:t>
            </a:r>
          </a:p>
        </p:txBody>
      </p:sp>
      <p:sp>
        <p:nvSpPr>
          <p:cNvPr id="490" name="Shape 490"/>
          <p:cNvSpPr/>
          <p:nvPr/>
        </p:nvSpPr>
        <p:spPr>
          <a:xfrm>
            <a:off x="5971539" y="3114747"/>
            <a:ext cx="2821941" cy="812961"/>
          </a:xfrm>
          <a:prstGeom prst="wedgeEllipseCallout">
            <a:avLst>
              <a:gd name="adj1" fmla="val -540"/>
              <a:gd name="adj2" fmla="val 75586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我耍赖，就说丑！</a:t>
            </a:r>
          </a:p>
        </p:txBody>
      </p:sp>
      <p:sp>
        <p:nvSpPr>
          <p:cNvPr id="491" name="Shape 491"/>
          <p:cNvSpPr/>
          <p:nvPr/>
        </p:nvSpPr>
        <p:spPr>
          <a:xfrm>
            <a:off x="2176779" y="556132"/>
            <a:ext cx="56921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400"/>
            </a:pPr>
            <a:r>
              <a:rPr>
                <a:solidFill>
                  <a:srgbClr val="FF2600"/>
                </a:solidFill>
              </a:rPr>
              <a:t>智能合约</a:t>
            </a:r>
            <a:r>
              <a:t>解决信用方式</a:t>
            </a:r>
          </a:p>
        </p:txBody>
      </p:sp>
      <p:sp>
        <p:nvSpPr>
          <p:cNvPr id="492" name="Shape 492"/>
          <p:cNvSpPr/>
          <p:nvPr/>
        </p:nvSpPr>
        <p:spPr>
          <a:xfrm>
            <a:off x="4226242" y="3758247"/>
            <a:ext cx="780416" cy="735966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赌注：20元</a:t>
            </a:r>
          </a:p>
        </p:txBody>
      </p:sp>
      <p:sp>
        <p:nvSpPr>
          <p:cNvPr id="493" name="Shape 493"/>
          <p:cNvSpPr/>
          <p:nvPr/>
        </p:nvSpPr>
        <p:spPr>
          <a:xfrm>
            <a:off x="4221479" y="4596129"/>
            <a:ext cx="1475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智能合约程序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563880" y="3167379"/>
            <a:ext cx="8016241" cy="5232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智能合约解决了传统合约中的信任问题，大幅降低了信任成本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1701386" y="4087322"/>
            <a:ext cx="5311148" cy="2083066"/>
          </a:xfrm>
          <a:prstGeom prst="ellipse">
            <a:avLst/>
          </a:prstGeom>
          <a:solidFill>
            <a:srgbClr val="FFFFFF">
              <a:alpha val="46940"/>
            </a:srgbClr>
          </a:solidFill>
          <a:ln w="25400">
            <a:solidFill>
              <a:schemeClr val="accent1">
                <a:alpha val="46940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98" name="Shape 498"/>
          <p:cNvSpPr/>
          <p:nvPr/>
        </p:nvSpPr>
        <p:spPr>
          <a:xfrm>
            <a:off x="3457938" y="915134"/>
            <a:ext cx="1798044" cy="127000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Go语言与区块链</a:t>
            </a:r>
          </a:p>
        </p:txBody>
      </p:sp>
      <p:sp>
        <p:nvSpPr>
          <p:cNvPr id="499" name="Shape 499"/>
          <p:cNvSpPr/>
          <p:nvPr/>
        </p:nvSpPr>
        <p:spPr>
          <a:xfrm>
            <a:off x="3510736" y="2499360"/>
            <a:ext cx="1447867" cy="631958"/>
          </a:xfrm>
          <a:prstGeom prst="roundRect">
            <a:avLst>
              <a:gd name="adj" fmla="val 30144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Go语言</a:t>
            </a:r>
          </a:p>
        </p:txBody>
      </p:sp>
      <p:sp>
        <p:nvSpPr>
          <p:cNvPr id="500" name="Shape 500"/>
          <p:cNvSpPr/>
          <p:nvPr/>
        </p:nvSpPr>
        <p:spPr>
          <a:xfrm>
            <a:off x="3485336" y="3267114"/>
            <a:ext cx="1860319" cy="631958"/>
          </a:xfrm>
          <a:prstGeom prst="roundRect">
            <a:avLst>
              <a:gd name="adj" fmla="val 30144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服务后端技术</a:t>
            </a:r>
          </a:p>
        </p:txBody>
      </p:sp>
      <p:sp>
        <p:nvSpPr>
          <p:cNvPr id="501" name="Shape 501"/>
          <p:cNvSpPr/>
          <p:nvPr/>
        </p:nvSpPr>
        <p:spPr>
          <a:xfrm>
            <a:off x="1693449" y="4975631"/>
            <a:ext cx="1655333" cy="399416"/>
          </a:xfrm>
          <a:prstGeom prst="roundRect">
            <a:avLst>
              <a:gd name="adj" fmla="val 41808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区块链上层应用</a:t>
            </a:r>
          </a:p>
        </p:txBody>
      </p:sp>
      <p:sp>
        <p:nvSpPr>
          <p:cNvPr id="502" name="Shape 502"/>
          <p:cNvSpPr/>
          <p:nvPr/>
        </p:nvSpPr>
        <p:spPr>
          <a:xfrm>
            <a:off x="3281509" y="4651169"/>
            <a:ext cx="1655334" cy="38354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区块链底层系统</a:t>
            </a:r>
          </a:p>
        </p:txBody>
      </p:sp>
      <p:sp>
        <p:nvSpPr>
          <p:cNvPr id="503" name="Shape 503"/>
          <p:cNvSpPr/>
          <p:nvPr/>
        </p:nvSpPr>
        <p:spPr>
          <a:xfrm>
            <a:off x="3378892" y="5381499"/>
            <a:ext cx="1460567" cy="3835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Web框架开发</a:t>
            </a:r>
          </a:p>
        </p:txBody>
      </p:sp>
      <p:sp>
        <p:nvSpPr>
          <p:cNvPr id="504" name="Shape 504"/>
          <p:cNvSpPr/>
          <p:nvPr/>
        </p:nvSpPr>
        <p:spPr>
          <a:xfrm>
            <a:off x="5069317" y="4643232"/>
            <a:ext cx="1460567" cy="3994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高并发服务器</a:t>
            </a:r>
          </a:p>
        </p:txBody>
      </p:sp>
      <p:sp>
        <p:nvSpPr>
          <p:cNvPr id="505" name="Shape 505"/>
          <p:cNvSpPr/>
          <p:nvPr/>
        </p:nvSpPr>
        <p:spPr>
          <a:xfrm>
            <a:off x="5069317" y="5381499"/>
            <a:ext cx="1460567" cy="3835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分布式</a:t>
            </a:r>
          </a:p>
        </p:txBody>
      </p:sp>
      <p:sp>
        <p:nvSpPr>
          <p:cNvPr id="506" name="Shape 506"/>
          <p:cNvSpPr/>
          <p:nvPr/>
        </p:nvSpPr>
        <p:spPr>
          <a:xfrm>
            <a:off x="5506971" y="2610868"/>
            <a:ext cx="1247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主编程语言</a:t>
            </a:r>
          </a:p>
        </p:txBody>
      </p:sp>
      <p:sp>
        <p:nvSpPr>
          <p:cNvPr id="507" name="Shape 507"/>
          <p:cNvSpPr/>
          <p:nvPr/>
        </p:nvSpPr>
        <p:spPr>
          <a:xfrm>
            <a:off x="5545071" y="3378623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知识体系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1329427" y="2425700"/>
            <a:ext cx="4580146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第一阶段：</a:t>
            </a:r>
            <a:r>
              <a:rPr>
                <a:solidFill>
                  <a:schemeClr val="accent2"/>
                </a:solidFill>
              </a:rPr>
              <a:t>区块链主流语言-</a:t>
            </a:r>
            <a:r>
              <a:t>Go语言开发实战</a:t>
            </a:r>
          </a:p>
        </p:txBody>
      </p:sp>
      <p:sp>
        <p:nvSpPr>
          <p:cNvPr id="510" name="Shape 510"/>
          <p:cNvSpPr/>
          <p:nvPr/>
        </p:nvSpPr>
        <p:spPr>
          <a:xfrm>
            <a:off x="1304027" y="2923539"/>
            <a:ext cx="595174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第二阶段：</a:t>
            </a:r>
            <a:r>
              <a:rPr>
                <a:solidFill>
                  <a:schemeClr val="accent3">
                    <a:satOff val="-6373"/>
                    <a:lumOff val="-10823"/>
                  </a:schemeClr>
                </a:solidFill>
              </a:rPr>
              <a:t>区块链后端技术体系</a:t>
            </a:r>
            <a:r>
              <a:t>-Go语言高并发服务器开发</a:t>
            </a:r>
          </a:p>
        </p:txBody>
      </p:sp>
      <p:sp>
        <p:nvSpPr>
          <p:cNvPr id="511" name="Shape 511"/>
          <p:cNvSpPr/>
          <p:nvPr/>
        </p:nvSpPr>
        <p:spPr>
          <a:xfrm>
            <a:off x="1337054" y="3421379"/>
            <a:ext cx="486969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第三阶段：</a:t>
            </a:r>
            <a:r>
              <a:rPr>
                <a:solidFill>
                  <a:schemeClr val="accent6"/>
                </a:solidFill>
              </a:rPr>
              <a:t>去中心化前端开发</a:t>
            </a:r>
            <a:r>
              <a:t>与web服务器开发</a:t>
            </a:r>
          </a:p>
        </p:txBody>
      </p:sp>
      <p:sp>
        <p:nvSpPr>
          <p:cNvPr id="512" name="Shape 512"/>
          <p:cNvSpPr/>
          <p:nvPr/>
        </p:nvSpPr>
        <p:spPr>
          <a:xfrm>
            <a:off x="1347469" y="3903979"/>
            <a:ext cx="4218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第四阶段：</a:t>
            </a:r>
            <a:r>
              <a:rPr>
                <a:solidFill>
                  <a:schemeClr val="accent5">
                    <a:satOff val="-6843"/>
                    <a:lumOff val="-10705"/>
                  </a:schemeClr>
                </a:solidFill>
              </a:rPr>
              <a:t>区块链密码学</a:t>
            </a:r>
            <a:r>
              <a:t>安全理论与开发</a:t>
            </a:r>
          </a:p>
        </p:txBody>
      </p:sp>
      <p:sp>
        <p:nvSpPr>
          <p:cNvPr id="513" name="Shape 513"/>
          <p:cNvSpPr/>
          <p:nvPr/>
        </p:nvSpPr>
        <p:spPr>
          <a:xfrm>
            <a:off x="1334769" y="4417059"/>
            <a:ext cx="3533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第五阶段：</a:t>
            </a:r>
            <a:r>
              <a:rPr>
                <a:solidFill>
                  <a:srgbClr val="FF2600"/>
                </a:solidFill>
              </a:rPr>
              <a:t>区块链与智能合约</a:t>
            </a:r>
            <a:r>
              <a:t>开发</a:t>
            </a:r>
          </a:p>
        </p:txBody>
      </p:sp>
      <p:sp>
        <p:nvSpPr>
          <p:cNvPr id="514" name="Shape 514"/>
          <p:cNvSpPr/>
          <p:nvPr/>
        </p:nvSpPr>
        <p:spPr>
          <a:xfrm>
            <a:off x="1334769" y="4881879"/>
            <a:ext cx="35331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第六阶段：</a:t>
            </a:r>
            <a:r>
              <a:rPr>
                <a:solidFill>
                  <a:srgbClr val="FF40FF"/>
                </a:solidFill>
              </a:rPr>
              <a:t>区块链分布式应用</a:t>
            </a:r>
            <a:r>
              <a:t>开发</a:t>
            </a:r>
          </a:p>
        </p:txBody>
      </p:sp>
      <p:sp>
        <p:nvSpPr>
          <p:cNvPr id="515" name="Shape 515"/>
          <p:cNvSpPr/>
          <p:nvPr/>
        </p:nvSpPr>
        <p:spPr>
          <a:xfrm>
            <a:off x="1347469" y="5346700"/>
            <a:ext cx="3761741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第七阶段：</a:t>
            </a:r>
            <a:r>
              <a:rPr>
                <a:solidFill>
                  <a:srgbClr val="FF9300"/>
                </a:solidFill>
              </a:rPr>
              <a:t>区块链底层系统</a:t>
            </a:r>
            <a:r>
              <a:t>框架开发</a:t>
            </a:r>
          </a:p>
        </p:txBody>
      </p:sp>
      <p:sp>
        <p:nvSpPr>
          <p:cNvPr id="516" name="Shape 516"/>
          <p:cNvSpPr/>
          <p:nvPr/>
        </p:nvSpPr>
        <p:spPr>
          <a:xfrm>
            <a:off x="1323136" y="5859779"/>
            <a:ext cx="335320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第八阶段：Go与</a:t>
            </a:r>
            <a:r>
              <a:rPr>
                <a:solidFill>
                  <a:srgbClr val="0433FF"/>
                </a:solidFill>
              </a:rPr>
              <a:t>区块链面试强化</a:t>
            </a:r>
          </a:p>
        </p:txBody>
      </p:sp>
      <p:sp>
        <p:nvSpPr>
          <p:cNvPr id="517" name="Shape 517"/>
          <p:cNvSpPr/>
          <p:nvPr/>
        </p:nvSpPr>
        <p:spPr>
          <a:xfrm>
            <a:off x="1349655" y="613409"/>
            <a:ext cx="5860490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400"/>
            </a:pPr>
            <a:r>
              <a:t>无缝隙符合市场需求，</a:t>
            </a:r>
          </a:p>
          <a:p>
            <a:pPr algn="ctr">
              <a:defRPr sz="4400"/>
            </a:pPr>
            <a:r>
              <a:t>培养区块链专项人才</a:t>
            </a:r>
          </a:p>
        </p:txBody>
      </p:sp>
      <p:sp>
        <p:nvSpPr>
          <p:cNvPr id="518" name="Shape 518"/>
          <p:cNvSpPr/>
          <p:nvPr/>
        </p:nvSpPr>
        <p:spPr>
          <a:xfrm rot="19080000">
            <a:off x="6546850" y="5165089"/>
            <a:ext cx="2644141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专业区块链特色定制课程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590529" y="3515359"/>
            <a:ext cx="7741547" cy="1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1" name="Shape 521"/>
          <p:cNvSpPr/>
          <p:nvPr/>
        </p:nvSpPr>
        <p:spPr>
          <a:xfrm>
            <a:off x="1000760" y="4023359"/>
            <a:ext cx="1270001" cy="1270001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以太坊</a:t>
            </a:r>
          </a:p>
        </p:txBody>
      </p:sp>
      <p:sp>
        <p:nvSpPr>
          <p:cNvPr id="522" name="Shape 522"/>
          <p:cNvSpPr/>
          <p:nvPr/>
        </p:nvSpPr>
        <p:spPr>
          <a:xfrm>
            <a:off x="2529839" y="4023359"/>
            <a:ext cx="1270001" cy="1270001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Fabric</a:t>
            </a:r>
          </a:p>
        </p:txBody>
      </p:sp>
      <p:sp>
        <p:nvSpPr>
          <p:cNvPr id="523" name="Shape 523"/>
          <p:cNvSpPr/>
          <p:nvPr/>
        </p:nvSpPr>
        <p:spPr>
          <a:xfrm>
            <a:off x="1405889" y="5622290"/>
            <a:ext cx="1971041" cy="4470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成型的区块链系统</a:t>
            </a:r>
          </a:p>
        </p:txBody>
      </p:sp>
      <p:sp>
        <p:nvSpPr>
          <p:cNvPr id="524" name="Shape 524"/>
          <p:cNvSpPr/>
          <p:nvPr/>
        </p:nvSpPr>
        <p:spPr>
          <a:xfrm flipV="1">
            <a:off x="4461302" y="3824698"/>
            <a:ext cx="1" cy="2382929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25" name="Shape 525"/>
          <p:cNvSpPr/>
          <p:nvPr/>
        </p:nvSpPr>
        <p:spPr>
          <a:xfrm>
            <a:off x="4902200" y="4023359"/>
            <a:ext cx="1270000" cy="127000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传智播客</a:t>
            </a:r>
            <a:br/>
            <a:r>
              <a:t>链系统</a:t>
            </a:r>
          </a:p>
        </p:txBody>
      </p:sp>
      <p:sp>
        <p:nvSpPr>
          <p:cNvPr id="526" name="Shape 526"/>
          <p:cNvSpPr/>
          <p:nvPr/>
        </p:nvSpPr>
        <p:spPr>
          <a:xfrm>
            <a:off x="6274275" y="4023359"/>
            <a:ext cx="1177609" cy="127000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阿里吧吧</a:t>
            </a:r>
            <a:br/>
            <a:r>
              <a:t>链系统</a:t>
            </a:r>
          </a:p>
        </p:txBody>
      </p:sp>
      <p:sp>
        <p:nvSpPr>
          <p:cNvPr id="527" name="Shape 527"/>
          <p:cNvSpPr/>
          <p:nvPr/>
        </p:nvSpPr>
        <p:spPr>
          <a:xfrm>
            <a:off x="5118003" y="5622290"/>
            <a:ext cx="2399666" cy="418466"/>
          </a:xfrm>
          <a:prstGeom prst="rect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公司自定义区块链系统</a:t>
            </a:r>
          </a:p>
        </p:txBody>
      </p:sp>
      <p:sp>
        <p:nvSpPr>
          <p:cNvPr id="528" name="Shape 528"/>
          <p:cNvSpPr/>
          <p:nvPr/>
        </p:nvSpPr>
        <p:spPr>
          <a:xfrm>
            <a:off x="7553959" y="4023359"/>
            <a:ext cx="939325" cy="127000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政府</a:t>
            </a:r>
            <a:br/>
            <a:r>
              <a:t>链系统</a:t>
            </a:r>
          </a:p>
        </p:txBody>
      </p:sp>
      <p:pic>
        <p:nvPicPr>
          <p:cNvPr id="5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8372" y="5709060"/>
            <a:ext cx="445862" cy="607237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4860290" y="6010909"/>
            <a:ext cx="197055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 am Golang(够浪)</a:t>
            </a:r>
          </a:p>
        </p:txBody>
      </p:sp>
      <p:sp>
        <p:nvSpPr>
          <p:cNvPr id="531" name="Shape 531"/>
          <p:cNvSpPr/>
          <p:nvPr/>
        </p:nvSpPr>
        <p:spPr>
          <a:xfrm>
            <a:off x="650912" y="1222081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恋爱誓言公信App</a:t>
            </a:r>
          </a:p>
        </p:txBody>
      </p:sp>
      <p:pic>
        <p:nvPicPr>
          <p:cNvPr id="53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33616" y="3046372"/>
            <a:ext cx="1304593" cy="4309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533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2509771" y="3046182"/>
            <a:ext cx="1304926" cy="43099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534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5343643">
            <a:off x="4386999" y="3046321"/>
            <a:ext cx="1458810" cy="43099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pic>
        <p:nvPicPr>
          <p:cNvPr id="535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5553729">
            <a:off x="5945302" y="2939397"/>
            <a:ext cx="1493634" cy="430991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536" name="Shape 536"/>
          <p:cNvSpPr/>
          <p:nvPr/>
        </p:nvSpPr>
        <p:spPr>
          <a:xfrm>
            <a:off x="5720948" y="1138733"/>
            <a:ext cx="154547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阿里蚂蚁信用</a:t>
            </a:r>
          </a:p>
        </p:txBody>
      </p:sp>
      <p:sp>
        <p:nvSpPr>
          <p:cNvPr id="537" name="Shape 537"/>
          <p:cNvSpPr/>
          <p:nvPr/>
        </p:nvSpPr>
        <p:spPr>
          <a:xfrm>
            <a:off x="4006359" y="1138733"/>
            <a:ext cx="154547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学员诚信保障系统</a:t>
            </a:r>
          </a:p>
        </p:txBody>
      </p:sp>
      <p:sp>
        <p:nvSpPr>
          <p:cNvPr id="538" name="Shape 538"/>
          <p:cNvSpPr/>
          <p:nvPr/>
        </p:nvSpPr>
        <p:spPr>
          <a:xfrm>
            <a:off x="7435538" y="1138733"/>
            <a:ext cx="1545472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个税财务系统</a:t>
            </a:r>
          </a:p>
        </p:txBody>
      </p:sp>
      <p:pic>
        <p:nvPicPr>
          <p:cNvPr id="539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5872811">
            <a:off x="7264420" y="2939433"/>
            <a:ext cx="1474251" cy="430992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  <p:sp>
        <p:nvSpPr>
          <p:cNvPr id="540" name="Shape 540"/>
          <p:cNvSpPr/>
          <p:nvPr/>
        </p:nvSpPr>
        <p:spPr>
          <a:xfrm>
            <a:off x="2386066" y="1222081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商品秒杀</a:t>
            </a:r>
          </a:p>
          <a:p>
            <a:pPr/>
            <a:r>
              <a:t>竞价系统</a:t>
            </a:r>
          </a:p>
        </p:txBody>
      </p:sp>
      <p:pic>
        <p:nvPicPr>
          <p:cNvPr id="5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8000" y="626022"/>
            <a:ext cx="445861" cy="607236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hape 542"/>
          <p:cNvSpPr/>
          <p:nvPr/>
        </p:nvSpPr>
        <p:spPr>
          <a:xfrm>
            <a:off x="4276090" y="623569"/>
            <a:ext cx="197055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 am Golang(够浪)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/>
        </p:nvSpPr>
        <p:spPr>
          <a:xfrm>
            <a:off x="2119312" y="914400"/>
            <a:ext cx="4905376" cy="115363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项目一： Go语言Web项目—易果生鲜商城</a:t>
            </a:r>
          </a:p>
        </p:txBody>
      </p:sp>
      <p:pic>
        <p:nvPicPr>
          <p:cNvPr id="5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778" y="2508063"/>
            <a:ext cx="7396444" cy="3422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2119312" y="914400"/>
            <a:ext cx="4905376" cy="115363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项目二： </a:t>
            </a:r>
            <a:r>
              <a:rPr>
                <a:solidFill>
                  <a:srgbClr val="FF9300"/>
                </a:solidFill>
              </a:rPr>
              <a:t>基于区块链</a:t>
            </a:r>
            <a:r>
              <a:t>租房去中心化成交网站</a:t>
            </a:r>
          </a:p>
        </p:txBody>
      </p:sp>
      <p:pic>
        <p:nvPicPr>
          <p:cNvPr id="5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821" y="2248091"/>
            <a:ext cx="7154358" cy="3722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/>
        </p:nvSpPr>
        <p:spPr>
          <a:xfrm>
            <a:off x="2119312" y="914400"/>
            <a:ext cx="4905376" cy="115363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项目二： </a:t>
            </a:r>
            <a:r>
              <a:rPr>
                <a:solidFill>
                  <a:srgbClr val="FF9300"/>
                </a:solidFill>
              </a:rPr>
              <a:t>基于区块链</a:t>
            </a:r>
            <a:r>
              <a:t>租房去中心化成交网站</a:t>
            </a:r>
          </a:p>
        </p:txBody>
      </p:sp>
      <p:pic>
        <p:nvPicPr>
          <p:cNvPr id="551" name="IMG_07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404" y="2349632"/>
            <a:ext cx="2179986" cy="3877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G_07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4691" y="2311012"/>
            <a:ext cx="2112043" cy="3756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4490" y="2249108"/>
            <a:ext cx="4575020" cy="3782122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Shape 555"/>
          <p:cNvSpPr/>
          <p:nvPr/>
        </p:nvSpPr>
        <p:spPr>
          <a:xfrm>
            <a:off x="2119312" y="914400"/>
            <a:ext cx="4905376" cy="115363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项目三： </a:t>
            </a:r>
            <a:r>
              <a:rPr>
                <a:solidFill>
                  <a:srgbClr val="FF9300"/>
                </a:solidFill>
              </a:rPr>
              <a:t>区块链理财P2P交易所</a:t>
            </a:r>
            <a:r>
              <a:t>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005056" y="775969"/>
            <a:ext cx="713388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Go语言-新兴的高薪后端语言</a:t>
            </a:r>
          </a:p>
        </p:txBody>
      </p:sp>
      <p:pic>
        <p:nvPicPr>
          <p:cNvPr id="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2512" y="2395236"/>
            <a:ext cx="7277955" cy="3412343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2581489" y="1706287"/>
            <a:ext cx="355653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>
              <a:defRPr b="1" cap="all" sz="3400"/>
            </a:pPr>
            <a:r>
              <a:t>go语言</a:t>
            </a:r>
            <a:r>
              <a:rPr>
                <a:solidFill>
                  <a:schemeClr val="accent6"/>
                </a:solidFill>
              </a:rPr>
              <a:t>(薪资高)</a:t>
            </a:r>
          </a:p>
        </p:txBody>
      </p:sp>
      <p:sp>
        <p:nvSpPr>
          <p:cNvPr id="67" name="Shape 67"/>
          <p:cNvSpPr/>
          <p:nvPr/>
        </p:nvSpPr>
        <p:spPr>
          <a:xfrm>
            <a:off x="2411155" y="5743102"/>
            <a:ext cx="457062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200">
              <a:defRPr sz="1700">
                <a:solidFill>
                  <a:srgbClr val="6E6B67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薪资（北京 1-3年）</a:t>
            </a:r>
          </a:p>
        </p:txBody>
      </p:sp>
      <p:pic>
        <p:nvPicPr>
          <p:cNvPr id="6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9048" y="2501300"/>
            <a:ext cx="4965071" cy="303332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919062" y="2426546"/>
            <a:ext cx="47394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java</a:t>
            </a:r>
          </a:p>
        </p:txBody>
      </p:sp>
      <p:sp>
        <p:nvSpPr>
          <p:cNvPr id="70" name="Shape 70"/>
          <p:cNvSpPr/>
          <p:nvPr/>
        </p:nvSpPr>
        <p:spPr>
          <a:xfrm>
            <a:off x="681996" y="3019213"/>
            <a:ext cx="7650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python</a:t>
            </a:r>
          </a:p>
        </p:txBody>
      </p:sp>
      <p:sp>
        <p:nvSpPr>
          <p:cNvPr id="71" name="Shape 71"/>
          <p:cNvSpPr/>
          <p:nvPr/>
        </p:nvSpPr>
        <p:spPr>
          <a:xfrm>
            <a:off x="942385" y="3494720"/>
            <a:ext cx="42774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FF2600"/>
                </a:solidFill>
              </a:defRPr>
            </a:lvl1pPr>
          </a:lstStyle>
          <a:p>
            <a:pPr/>
            <a:r>
              <a:t>Go</a:t>
            </a:r>
          </a:p>
        </p:txBody>
      </p:sp>
      <p:sp>
        <p:nvSpPr>
          <p:cNvPr id="72" name="Shape 72"/>
          <p:cNvSpPr/>
          <p:nvPr/>
        </p:nvSpPr>
        <p:spPr>
          <a:xfrm>
            <a:off x="798400" y="4021028"/>
            <a:ext cx="6655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C/C++</a:t>
            </a:r>
          </a:p>
        </p:txBody>
      </p:sp>
      <p:sp>
        <p:nvSpPr>
          <p:cNvPr id="73" name="Shape 73"/>
          <p:cNvSpPr/>
          <p:nvPr/>
        </p:nvSpPr>
        <p:spPr>
          <a:xfrm>
            <a:off x="383533" y="4613694"/>
            <a:ext cx="102166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JavaScript</a:t>
            </a:r>
          </a:p>
        </p:txBody>
      </p:sp>
      <p:sp>
        <p:nvSpPr>
          <p:cNvPr id="74" name="Shape 74"/>
          <p:cNvSpPr/>
          <p:nvPr/>
        </p:nvSpPr>
        <p:spPr>
          <a:xfrm>
            <a:off x="925369" y="5166776"/>
            <a:ext cx="4624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Php</a:t>
            </a:r>
          </a:p>
        </p:txBody>
      </p:sp>
      <p:sp>
        <p:nvSpPr>
          <p:cNvPr id="75" name="Shape 75"/>
          <p:cNvSpPr/>
          <p:nvPr/>
        </p:nvSpPr>
        <p:spPr>
          <a:xfrm>
            <a:off x="5815329" y="4504690"/>
            <a:ext cx="2161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数据采集第三方平台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/>
        </p:nvSpPr>
        <p:spPr>
          <a:xfrm>
            <a:off x="271591" y="1138060"/>
            <a:ext cx="1162028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3200"/>
            </a:pPr>
            <a:r>
              <a:rPr b="1"/>
              <a:t>Go</a:t>
            </a:r>
            <a:r>
              <a:t>语言除了能开发区块链还能开发哪些领域</a:t>
            </a:r>
            <a:r>
              <a:t>？</a:t>
            </a:r>
          </a:p>
        </p:txBody>
      </p:sp>
      <p:sp>
        <p:nvSpPr>
          <p:cNvPr id="558" name="Shape 558"/>
          <p:cNvSpPr/>
          <p:nvPr/>
        </p:nvSpPr>
        <p:spPr>
          <a:xfrm>
            <a:off x="842902" y="5312878"/>
            <a:ext cx="7143736" cy="165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R="457200" indent="266700" defTabSz="457200">
              <a:spcBef>
                <a:spcPts val="1800"/>
              </a:spcBef>
              <a:defRPr sz="1400">
                <a:solidFill>
                  <a:srgbClr val="424242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Go</a:t>
            </a:r>
            <a:r>
              <a:t>语言目前主要涉及的领域有：</a:t>
            </a:r>
          </a:p>
          <a:p>
            <a:pPr marR="457200" indent="266700" defTabSz="457200">
              <a:spcBef>
                <a:spcPts val="1800"/>
              </a:spcBef>
              <a:defRPr sz="1400">
                <a:solidFill>
                  <a:srgbClr val="424242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 u="sng">
                <a:solidFill>
                  <a:srgbClr val="FF9300"/>
                </a:solidFill>
              </a:rPr>
              <a:t>区块链开发</a:t>
            </a:r>
            <a:r>
              <a:rPr u="sng"/>
              <a:t>、</a:t>
            </a:r>
            <a:r>
              <a:rPr u="sng">
                <a:solidFill>
                  <a:srgbClr val="FF2600"/>
                </a:solidFill>
              </a:rPr>
              <a:t>高并发服务器开发</a:t>
            </a:r>
            <a:r>
              <a:t>、</a:t>
            </a:r>
            <a:r>
              <a:rPr u="sng">
                <a:solidFill>
                  <a:srgbClr val="0433FF"/>
                </a:solidFill>
              </a:rPr>
              <a:t>分布式开发</a:t>
            </a:r>
            <a:r>
              <a:t>、</a:t>
            </a:r>
            <a:r>
              <a:rPr u="sng">
                <a:solidFill>
                  <a:srgbClr val="FF40FF"/>
                </a:solidFill>
              </a:rPr>
              <a:t>微服务开发</a:t>
            </a:r>
            <a:r>
              <a:rPr u="sng"/>
              <a:t> </a:t>
            </a:r>
            <a:r>
              <a:t>和</a:t>
            </a:r>
            <a:r>
              <a:rPr b="1" u="sng">
                <a:solidFill>
                  <a:srgbClr val="942192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u="sng">
                <a:solidFill>
                  <a:srgbClr val="942192"/>
                </a:solidFill>
              </a:rPr>
              <a:t>框架及应用开发</a:t>
            </a:r>
            <a:r>
              <a:t>。</a:t>
            </a:r>
          </a:p>
          <a:p>
            <a:pPr marR="457200" indent="266700" defTabSz="457200">
              <a:spcBef>
                <a:spcPts val="1800"/>
              </a:spcBef>
              <a:defRPr sz="1400">
                <a:solidFill>
                  <a:srgbClr val="424242"/>
                </a:solidFill>
                <a:latin typeface="宋体"/>
                <a:ea typeface="宋体"/>
                <a:cs typeface="宋体"/>
                <a:sym typeface="宋体"/>
              </a:defRPr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1231475" y="2396958"/>
            <a:ext cx="2329206" cy="311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R="457200" defTabSz="457200">
              <a:spcBef>
                <a:spcPts val="1800"/>
              </a:spcBef>
              <a:defRPr sz="2000">
                <a:solidFill>
                  <a:srgbClr val="424242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Go</a:t>
            </a:r>
            <a:r>
              <a:t>语言的特性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548640" marR="1005839" defTabSz="457200">
              <a:spcBef>
                <a:spcPts val="1800"/>
              </a:spcBef>
              <a:defRPr sz="2000">
                <a:solidFill>
                  <a:srgbClr val="5488CF"/>
                </a:solidFill>
                <a:latin typeface="KaiTi"/>
                <a:ea typeface="KaiTi"/>
                <a:cs typeface="KaiTi"/>
                <a:sym typeface="KaiTi"/>
              </a:defRPr>
            </a:pP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t>执行效率高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48640" marR="1005839" defTabSz="457200">
              <a:spcBef>
                <a:spcPts val="1800"/>
              </a:spcBef>
              <a:defRPr sz="2000">
                <a:solidFill>
                  <a:srgbClr val="5488CF"/>
                </a:solidFill>
                <a:latin typeface="KaiTi"/>
                <a:ea typeface="KaiTi"/>
                <a:cs typeface="KaiTi"/>
                <a:sym typeface="KaiTi"/>
              </a:defRPr>
            </a:pP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t>擅长网络编程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48640" marR="1005839" defTabSz="457200">
              <a:spcBef>
                <a:spcPts val="1800"/>
              </a:spcBef>
              <a:defRPr sz="2000">
                <a:solidFill>
                  <a:srgbClr val="5488CF"/>
                </a:solidFill>
                <a:latin typeface="KaiTi"/>
                <a:ea typeface="KaiTi"/>
                <a:cs typeface="KaiTi"/>
                <a:sym typeface="KaiTi"/>
              </a:defRPr>
            </a:pP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t>高并发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48640" marR="1005839" defTabSz="457200">
              <a:spcBef>
                <a:spcPts val="1800"/>
              </a:spcBef>
              <a:defRPr sz="2000">
                <a:solidFill>
                  <a:srgbClr val="5488CF"/>
                </a:solidFill>
                <a:latin typeface="KaiTi"/>
                <a:ea typeface="KaiTi"/>
                <a:cs typeface="KaiTi"/>
                <a:sym typeface="KaiTi"/>
              </a:defRPr>
            </a:pP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t>跨平台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3468836" y="1467762"/>
            <a:ext cx="2376307" cy="70322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培养人才方向</a:t>
            </a:r>
          </a:p>
        </p:txBody>
      </p:sp>
      <p:sp>
        <p:nvSpPr>
          <p:cNvPr id="562" name="Shape 562"/>
          <p:cNvSpPr/>
          <p:nvPr/>
        </p:nvSpPr>
        <p:spPr>
          <a:xfrm>
            <a:off x="1248547" y="2938083"/>
            <a:ext cx="3076088" cy="7032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新技术Go语言开发</a:t>
            </a:r>
          </a:p>
        </p:txBody>
      </p:sp>
      <p:sp>
        <p:nvSpPr>
          <p:cNvPr id="563" name="Shape 563"/>
          <p:cNvSpPr/>
          <p:nvPr/>
        </p:nvSpPr>
        <p:spPr>
          <a:xfrm>
            <a:off x="4859370" y="2895045"/>
            <a:ext cx="2940622" cy="7032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2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新领域区块链开发</a:t>
            </a:r>
          </a:p>
        </p:txBody>
      </p:sp>
      <p:sp>
        <p:nvSpPr>
          <p:cNvPr id="564" name="Shape 564"/>
          <p:cNvSpPr/>
          <p:nvPr/>
        </p:nvSpPr>
        <p:spPr>
          <a:xfrm>
            <a:off x="1746073" y="4212913"/>
            <a:ext cx="520191" cy="189007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Web开发</a:t>
            </a:r>
          </a:p>
        </p:txBody>
      </p:sp>
      <p:sp>
        <p:nvSpPr>
          <p:cNvPr id="565" name="Shape 565"/>
          <p:cNvSpPr/>
          <p:nvPr/>
        </p:nvSpPr>
        <p:spPr>
          <a:xfrm>
            <a:off x="2526495" y="4212913"/>
            <a:ext cx="520192" cy="189007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微服务</a:t>
            </a:r>
          </a:p>
        </p:txBody>
      </p:sp>
      <p:sp>
        <p:nvSpPr>
          <p:cNvPr id="566" name="Shape 566"/>
          <p:cNvSpPr/>
          <p:nvPr/>
        </p:nvSpPr>
        <p:spPr>
          <a:xfrm>
            <a:off x="3306918" y="4212913"/>
            <a:ext cx="520192" cy="189007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分布式</a:t>
            </a:r>
          </a:p>
        </p:txBody>
      </p:sp>
      <p:sp>
        <p:nvSpPr>
          <p:cNvPr id="567" name="Shape 567"/>
          <p:cNvSpPr/>
          <p:nvPr/>
        </p:nvSpPr>
        <p:spPr>
          <a:xfrm>
            <a:off x="5236879" y="4212913"/>
            <a:ext cx="520191" cy="189007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密码学</a:t>
            </a:r>
          </a:p>
          <a:p>
            <a: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安全</a:t>
            </a:r>
          </a:p>
        </p:txBody>
      </p:sp>
      <p:sp>
        <p:nvSpPr>
          <p:cNvPr id="568" name="Shape 568"/>
          <p:cNvSpPr/>
          <p:nvPr/>
        </p:nvSpPr>
        <p:spPr>
          <a:xfrm>
            <a:off x="6057307" y="4212913"/>
            <a:ext cx="520192" cy="189007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区块链系统</a:t>
            </a:r>
          </a:p>
        </p:txBody>
      </p:sp>
      <p:sp>
        <p:nvSpPr>
          <p:cNvPr id="569" name="Shape 569"/>
          <p:cNvSpPr/>
          <p:nvPr/>
        </p:nvSpPr>
        <p:spPr>
          <a:xfrm>
            <a:off x="6877736" y="4212913"/>
            <a:ext cx="520191" cy="189007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7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区块链应用</a:t>
            </a:r>
          </a:p>
        </p:txBody>
      </p:sp>
      <p:sp>
        <p:nvSpPr>
          <p:cNvPr id="570" name="Shape 570"/>
          <p:cNvSpPr/>
          <p:nvPr/>
        </p:nvSpPr>
        <p:spPr>
          <a:xfrm flipH="1">
            <a:off x="3672321" y="2384285"/>
            <a:ext cx="655172" cy="331866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71" name="Shape 571"/>
          <p:cNvSpPr/>
          <p:nvPr/>
        </p:nvSpPr>
        <p:spPr>
          <a:xfrm>
            <a:off x="5056267" y="2355674"/>
            <a:ext cx="704749" cy="397077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72" name="Shape 572"/>
          <p:cNvSpPr/>
          <p:nvPr/>
        </p:nvSpPr>
        <p:spPr>
          <a:xfrm flipH="1">
            <a:off x="2105036" y="3745829"/>
            <a:ext cx="529817" cy="357030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73" name="Shape 573"/>
          <p:cNvSpPr/>
          <p:nvPr/>
        </p:nvSpPr>
        <p:spPr>
          <a:xfrm>
            <a:off x="2873253" y="3763409"/>
            <a:ext cx="1" cy="327403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3257213" y="3745828"/>
            <a:ext cx="358340" cy="358339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75" name="Shape 575"/>
          <p:cNvSpPr/>
          <p:nvPr/>
        </p:nvSpPr>
        <p:spPr>
          <a:xfrm flipH="1">
            <a:off x="5561463" y="3745829"/>
            <a:ext cx="529817" cy="357030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76" name="Shape 576"/>
          <p:cNvSpPr/>
          <p:nvPr/>
        </p:nvSpPr>
        <p:spPr>
          <a:xfrm>
            <a:off x="6329680" y="3763409"/>
            <a:ext cx="1" cy="327403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77" name="Shape 577"/>
          <p:cNvSpPr/>
          <p:nvPr/>
        </p:nvSpPr>
        <p:spPr>
          <a:xfrm>
            <a:off x="6713641" y="3745828"/>
            <a:ext cx="358339" cy="358339"/>
          </a:xfrm>
          <a:prstGeom prst="line">
            <a:avLst/>
          </a:prstGeom>
          <a:ln w="12700">
            <a:solidFill>
              <a:srgbClr val="BB484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0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2843530" y="651510"/>
            <a:ext cx="34569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课程适用人群</a:t>
            </a:r>
          </a:p>
        </p:txBody>
      </p:sp>
      <p:sp>
        <p:nvSpPr>
          <p:cNvPr id="580" name="Shape 580"/>
          <p:cNvSpPr/>
          <p:nvPr/>
        </p:nvSpPr>
        <p:spPr>
          <a:xfrm>
            <a:off x="359409" y="1558289"/>
            <a:ext cx="331198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9300"/>
                </a:solidFill>
              </a:defRPr>
            </a:lvl1pPr>
          </a:lstStyle>
          <a:p>
            <a:pPr/>
            <a:r>
              <a:t>0基础小白是否可以学？</a:t>
            </a:r>
          </a:p>
        </p:txBody>
      </p:sp>
      <p:sp>
        <p:nvSpPr>
          <p:cNvPr id="581" name="Shape 581"/>
          <p:cNvSpPr/>
          <p:nvPr/>
        </p:nvSpPr>
        <p:spPr>
          <a:xfrm>
            <a:off x="389890" y="2096770"/>
            <a:ext cx="3422078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基础班以Go语言作为入门语言，</a:t>
            </a:r>
          </a:p>
          <a:p>
            <a:pPr/>
            <a:r>
              <a:t>Google在创世Go语言，</a:t>
            </a:r>
          </a:p>
          <a:p>
            <a:pPr/>
            <a:r>
              <a:t>用了一句话描述Go语言</a:t>
            </a:r>
          </a:p>
          <a:p>
            <a:pPr/>
            <a:r>
              <a:rPr>
                <a:solidFill>
                  <a:schemeClr val="accent5">
                    <a:satOff val="-6843"/>
                    <a:lumOff val="-10705"/>
                  </a:schemeClr>
                </a:solidFill>
              </a:rPr>
              <a:t>简单</a:t>
            </a:r>
            <a:r>
              <a:rPr>
                <a:solidFill>
                  <a:schemeClr val="accent3"/>
                </a:solidFill>
              </a:rPr>
              <a:t>快乐</a:t>
            </a:r>
            <a:r>
              <a:t>的开发</a:t>
            </a:r>
            <a:r>
              <a:rPr>
                <a:solidFill>
                  <a:schemeClr val="accent3">
                    <a:satOff val="-6373"/>
                    <a:lumOff val="-10823"/>
                  </a:schemeClr>
                </a:solidFill>
              </a:rPr>
              <a:t>高性能</a:t>
            </a:r>
            <a:r>
              <a:t>程序。</a:t>
            </a:r>
          </a:p>
        </p:txBody>
      </p:sp>
      <p:sp>
        <p:nvSpPr>
          <p:cNvPr id="582" name="Shape 582"/>
          <p:cNvSpPr/>
          <p:nvPr/>
        </p:nvSpPr>
        <p:spPr>
          <a:xfrm>
            <a:off x="439330" y="3935729"/>
            <a:ext cx="31521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9300"/>
                </a:solidFill>
              </a:defRPr>
            </a:lvl1pPr>
          </a:lstStyle>
          <a:p>
            <a:pPr/>
            <a:r>
              <a:t>其他编程语言求晋升？</a:t>
            </a:r>
          </a:p>
        </p:txBody>
      </p:sp>
      <p:sp>
        <p:nvSpPr>
          <p:cNvPr id="583" name="Shape 583"/>
          <p:cNvSpPr/>
          <p:nvPr/>
        </p:nvSpPr>
        <p:spPr>
          <a:xfrm>
            <a:off x="440690" y="4570729"/>
            <a:ext cx="3127286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Go语言是高薪</a:t>
            </a:r>
            <a:r>
              <a:rPr>
                <a:solidFill>
                  <a:srgbClr val="FF2600"/>
                </a:solidFill>
              </a:rPr>
              <a:t>新兴语言</a:t>
            </a:r>
            <a:r>
              <a:t>，</a:t>
            </a:r>
          </a:p>
          <a:p>
            <a:pPr/>
            <a:r>
              <a:t>有经验学Go跳槽薪水更高</a:t>
            </a:r>
          </a:p>
          <a:p>
            <a:pPr/>
            <a:r>
              <a:t>区块链是</a:t>
            </a:r>
            <a:r>
              <a:rPr>
                <a:solidFill>
                  <a:srgbClr val="FF2600"/>
                </a:solidFill>
              </a:rPr>
              <a:t>新兴领域</a:t>
            </a:r>
            <a:r>
              <a:t>。</a:t>
            </a:r>
          </a:p>
          <a:p>
            <a:pPr/>
          </a:p>
          <a:p>
            <a:pPr/>
            <a:r>
              <a:rPr>
                <a:solidFill>
                  <a:srgbClr val="FF2600"/>
                </a:solidFill>
              </a:rPr>
              <a:t>新语言+新领域 </a:t>
            </a:r>
            <a:r>
              <a:t>===&gt; 技术晋升</a:t>
            </a:r>
          </a:p>
        </p:txBody>
      </p:sp>
      <p:sp>
        <p:nvSpPr>
          <p:cNvPr id="584" name="Shape 584"/>
          <p:cNvSpPr/>
          <p:nvPr/>
        </p:nvSpPr>
        <p:spPr>
          <a:xfrm>
            <a:off x="5027929" y="1558289"/>
            <a:ext cx="19329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9300"/>
                </a:solidFill>
              </a:defRPr>
            </a:lvl1pPr>
          </a:lstStyle>
          <a:p>
            <a:pPr/>
            <a:r>
              <a:t>创业潜力股？</a:t>
            </a:r>
          </a:p>
        </p:txBody>
      </p:sp>
      <p:sp>
        <p:nvSpPr>
          <p:cNvPr id="585" name="Shape 585"/>
          <p:cNvSpPr/>
          <p:nvPr/>
        </p:nvSpPr>
        <p:spPr>
          <a:xfrm>
            <a:off x="5027929" y="3935729"/>
            <a:ext cx="2237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9300"/>
                </a:solidFill>
              </a:defRPr>
            </a:lvl1pPr>
          </a:lstStyle>
          <a:p>
            <a:pPr/>
            <a:r>
              <a:t>金融相关专业？</a:t>
            </a:r>
          </a:p>
        </p:txBody>
      </p:sp>
      <p:sp>
        <p:nvSpPr>
          <p:cNvPr id="586" name="Shape 586"/>
          <p:cNvSpPr/>
          <p:nvPr/>
        </p:nvSpPr>
        <p:spPr>
          <a:xfrm>
            <a:off x="5068570" y="2096770"/>
            <a:ext cx="3264692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梦想改变世界。</a:t>
            </a:r>
          </a:p>
          <a:p>
            <a:pPr/>
            <a:r>
              <a:t>坚信人工智能+区块链大趋势。</a:t>
            </a:r>
          </a:p>
          <a:p>
            <a:pPr/>
            <a:r>
              <a:t>成为未来第一波吃螃蟹的人。</a:t>
            </a:r>
          </a:p>
          <a:p>
            <a:pPr/>
            <a:r>
              <a:t>没赶上人工智能？</a:t>
            </a:r>
          </a:p>
          <a:p>
            <a:pPr/>
            <a:r>
              <a:t>区块链也有机会上船。</a:t>
            </a:r>
          </a:p>
        </p:txBody>
      </p:sp>
      <p:sp>
        <p:nvSpPr>
          <p:cNvPr id="587" name="Shape 587"/>
          <p:cNvSpPr/>
          <p:nvPr/>
        </p:nvSpPr>
        <p:spPr>
          <a:xfrm>
            <a:off x="4992441" y="4665146"/>
            <a:ext cx="3933861" cy="923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了解</a:t>
            </a:r>
            <a:r>
              <a:t>ICO </a:t>
            </a:r>
            <a:r>
              <a:t>融资之类知识</a:t>
            </a:r>
          </a:p>
          <a:p>
            <a:pPr/>
            <a:r>
              <a:t>还需要编程</a:t>
            </a:r>
            <a:r>
              <a:t>Golang/C++</a:t>
            </a:r>
            <a:r>
              <a:t>至少精通一门</a:t>
            </a:r>
          </a:p>
          <a:p>
            <a:pPr/>
            <a:r>
              <a:t>被称为 区块链行业大牛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2005330" y="826769"/>
            <a:ext cx="51333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兵马未动、粮草先行</a:t>
            </a:r>
          </a:p>
        </p:txBody>
      </p:sp>
      <p:sp>
        <p:nvSpPr>
          <p:cNvPr id="590" name="Shape 590"/>
          <p:cNvSpPr/>
          <p:nvPr/>
        </p:nvSpPr>
        <p:spPr>
          <a:xfrm>
            <a:off x="2209596" y="1619250"/>
            <a:ext cx="4724808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我们已经有一部分Go语言与区块链的就业数据</a:t>
            </a:r>
          </a:p>
        </p:txBody>
      </p:sp>
      <p:graphicFrame>
        <p:nvGraphicFramePr>
          <p:cNvPr id="591" name="Table 591"/>
          <p:cNvGraphicFramePr/>
          <p:nvPr/>
        </p:nvGraphicFramePr>
        <p:xfrm>
          <a:off x="763269" y="2002789"/>
          <a:ext cx="7315201" cy="35591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25625"/>
                <a:gridCol w="1825625"/>
                <a:gridCol w="1825625"/>
                <a:gridCol w="1825625"/>
              </a:tblGrid>
              <a:tr h="5556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姓名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学历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就职薪资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就业领域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肖同学(男)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本科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8000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900"/>
                      </a:pPr>
                      <a:r>
                        <a:t>Go与</a:t>
                      </a:r>
                      <a:r>
                        <a:t>游戏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张同学(男)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本科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16000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Go与分布式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孙同学(男)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本科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11000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>
                          <a:solidFill>
                            <a:srgbClr val="FF2600"/>
                          </a:solidFill>
                        </a:rPr>
                        <a:t>Go与区块链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王同学(男)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本科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14000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>
                          <a:solidFill>
                            <a:srgbClr val="FF2600"/>
                          </a:solidFill>
                        </a:rPr>
                        <a:t>Go与区块链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倪同学(女)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本科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12000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>
                          <a:solidFill>
                            <a:srgbClr val="FF2600"/>
                          </a:solidFill>
                        </a:rPr>
                        <a:t>Go与区块链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施同学(男)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大专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13000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>
                          <a:solidFill>
                            <a:srgbClr val="FF2600"/>
                          </a:solidFill>
                        </a:rPr>
                        <a:t>Go与区块链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高同学(男)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大专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/>
                        <a:t>13000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900">
                          <a:solidFill>
                            <a:srgbClr val="FF2600"/>
                          </a:solidFill>
                        </a:rPr>
                        <a:t>Go与区块链</a:t>
                      </a:r>
                    </a:p>
                  </a:txBody>
                  <a:tcPr marL="63500" marR="63500" marT="0" marB="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3402329" y="1055369"/>
            <a:ext cx="23393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开班时间</a:t>
            </a:r>
          </a:p>
        </p:txBody>
      </p:sp>
      <p:sp>
        <p:nvSpPr>
          <p:cNvPr id="594" name="Shape 594"/>
          <p:cNvSpPr/>
          <p:nvPr/>
        </p:nvSpPr>
        <p:spPr>
          <a:xfrm>
            <a:off x="593090" y="2462529"/>
            <a:ext cx="366451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首期开班  计划： </a:t>
            </a:r>
            <a:r>
              <a:rPr>
                <a:solidFill>
                  <a:srgbClr val="FF2600"/>
                </a:solidFill>
              </a:rPr>
              <a:t>2018年7月12日</a:t>
            </a:r>
            <a:r>
              <a:t>。</a:t>
            </a:r>
          </a:p>
        </p:txBody>
      </p:sp>
      <p:sp>
        <p:nvSpPr>
          <p:cNvPr id="595" name="Shape 595"/>
          <p:cNvSpPr/>
          <p:nvPr/>
        </p:nvSpPr>
        <p:spPr>
          <a:xfrm>
            <a:off x="786130" y="3742690"/>
            <a:ext cx="468317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授课方式：   传统面授，  课程周期约</a:t>
            </a:r>
            <a:r>
              <a:rPr>
                <a:solidFill>
                  <a:srgbClr val="FF2600"/>
                </a:solidFill>
              </a:rPr>
              <a:t>4个半月</a:t>
            </a:r>
          </a:p>
        </p:txBody>
      </p:sp>
      <p:sp>
        <p:nvSpPr>
          <p:cNvPr id="596" name="Shape 596"/>
          <p:cNvSpPr/>
          <p:nvPr/>
        </p:nvSpPr>
        <p:spPr>
          <a:xfrm>
            <a:off x="595220" y="4839970"/>
            <a:ext cx="795356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课程价格：   </a:t>
            </a:r>
            <a:r>
              <a:rPr>
                <a:solidFill>
                  <a:srgbClr val="FF2600"/>
                </a:solidFill>
              </a:rPr>
              <a:t>基础班</a:t>
            </a:r>
            <a:r>
              <a:t>原价 598元， 首期优惠政策：</a:t>
            </a:r>
            <a:r>
              <a:rPr>
                <a:solidFill>
                  <a:srgbClr val="FF2600"/>
                </a:solidFill>
              </a:rPr>
              <a:t> 免费</a:t>
            </a:r>
            <a:endParaRPr>
              <a:solidFill>
                <a:srgbClr val="FF2600"/>
              </a:solidFill>
            </a:endParaRPr>
          </a:p>
          <a:p>
            <a:pPr/>
            <a:r>
              <a:t>                    </a:t>
            </a:r>
            <a:r>
              <a:rPr>
                <a:solidFill>
                  <a:srgbClr val="FF2600"/>
                </a:solidFill>
              </a:rPr>
              <a:t>就业班</a:t>
            </a:r>
            <a:r>
              <a:t>原价25980元， 首期优惠政策: 优惠3000元，现价</a:t>
            </a:r>
            <a:r>
              <a:rPr>
                <a:solidFill>
                  <a:srgbClr val="FF2600"/>
                </a:solidFill>
              </a:rPr>
              <a:t>22980元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/>
        </p:nvSpPr>
        <p:spPr>
          <a:xfrm>
            <a:off x="-414867" y="2503028"/>
            <a:ext cx="104648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 defTabSz="584200">
              <a:spcBef>
                <a:spcPts val="1200"/>
              </a:spcBef>
              <a:defRPr i="1" sz="4200">
                <a:solidFill>
                  <a:srgbClr val="5C86B9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Go语言——区块链第一编程语言</a:t>
            </a:r>
          </a:p>
        </p:txBody>
      </p:sp>
      <p:sp>
        <p:nvSpPr>
          <p:cNvPr id="599" name="Shape 599"/>
          <p:cNvSpPr/>
          <p:nvPr/>
        </p:nvSpPr>
        <p:spPr>
          <a:xfrm>
            <a:off x="397368" y="3509433"/>
            <a:ext cx="104648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spcBef>
                <a:spcPts val="3800"/>
              </a:spcBef>
              <a:defRPr sz="3700">
                <a:solidFill>
                  <a:srgbClr val="917EA7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“培养 区块链开发 专项人才”</a:t>
            </a:r>
          </a:p>
        </p:txBody>
      </p:sp>
      <p:sp>
        <p:nvSpPr>
          <p:cNvPr id="600" name="Shape 600"/>
          <p:cNvSpPr/>
          <p:nvPr/>
        </p:nvSpPr>
        <p:spPr>
          <a:xfrm>
            <a:off x="3355833" y="1129030"/>
            <a:ext cx="2432334" cy="58674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Go语言与区块链</a:t>
            </a:r>
          </a:p>
        </p:txBody>
      </p:sp>
      <p:sp>
        <p:nvSpPr>
          <p:cNvPr id="601" name="Shape 601"/>
          <p:cNvSpPr/>
          <p:nvPr/>
        </p:nvSpPr>
        <p:spPr>
          <a:xfrm>
            <a:off x="751459" y="5408929"/>
            <a:ext cx="7641082" cy="4343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怀揣IT梦想，去改变世界，来黑马程序员改变命运，给社会带来更大价值！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3681730" y="2989579"/>
            <a:ext cx="17805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区块链</a:t>
            </a:r>
          </a:p>
        </p:txBody>
      </p:sp>
      <p:sp>
        <p:nvSpPr>
          <p:cNvPr id="78" name="Shape 78"/>
          <p:cNvSpPr/>
          <p:nvPr/>
        </p:nvSpPr>
        <p:spPr>
          <a:xfrm>
            <a:off x="3192780" y="5104129"/>
            <a:ext cx="2758441" cy="523241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市场是什么样子的？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8417" y="2592274"/>
            <a:ext cx="5159502" cy="3588064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2277323" y="925830"/>
            <a:ext cx="530169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区块链技术 国家首推</a:t>
            </a:r>
          </a:p>
        </p:txBody>
      </p:sp>
      <p:sp>
        <p:nvSpPr>
          <p:cNvPr id="82" name="Shape 82"/>
          <p:cNvSpPr/>
          <p:nvPr/>
        </p:nvSpPr>
        <p:spPr>
          <a:xfrm>
            <a:off x="1530144" y="1994002"/>
            <a:ext cx="633884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2018年3月12日 </a:t>
            </a:r>
            <a:r>
              <a:rPr>
                <a:solidFill>
                  <a:schemeClr val="accent2"/>
                </a:solidFill>
              </a:rPr>
              <a:t>区块链和分布式记账技术标准化委员会</a:t>
            </a:r>
            <a:r>
              <a:t> 成立！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3235003" y="1467696"/>
            <a:ext cx="267399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平均薪资2.58万 有所提升</a:t>
            </a:r>
          </a:p>
        </p:txBody>
      </p:sp>
      <p:pic>
        <p:nvPicPr>
          <p:cNvPr id="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97896"/>
            <a:ext cx="9144001" cy="4931455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2564130" y="597746"/>
            <a:ext cx="4015741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/>
            </a:lvl1pPr>
          </a:lstStyle>
          <a:p>
            <a:pPr/>
            <a:r>
              <a:t>区块链岗位现状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